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4"/>
  </p:sldMasterIdLst>
  <p:notesMasterIdLst>
    <p:notesMasterId r:id="rId9"/>
  </p:notesMasterIdLst>
  <p:sldIdLst>
    <p:sldId id="257" r:id="rId5"/>
    <p:sldId id="258"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96" userDrawn="1">
          <p15:clr>
            <a:srgbClr val="A4A3A4"/>
          </p15:clr>
        </p15:guide>
        <p15:guide id="3" pos="7584" userDrawn="1">
          <p15:clr>
            <a:srgbClr val="A4A3A4"/>
          </p15:clr>
        </p15:guide>
        <p15:guide id="4" orient="horz" pos="4241">
          <p15:clr>
            <a:srgbClr val="A4A3A4"/>
          </p15:clr>
        </p15:guide>
        <p15:guide id="5" orient="horz" pos="8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e Baars" initials="LB" lastIdx="78" clrIdx="0">
    <p:extLst/>
  </p:cmAuthor>
  <p:cmAuthor id="2" name="Jessica Harbin (Bridge Partners)" initials="JH(P" lastIdx="4" clrIdx="1">
    <p:extLst/>
  </p:cmAuthor>
  <p:cmAuthor id="3" name="Jessica Harbin" initials="JH" lastIdx="25" clrIdx="2">
    <p:extLst/>
  </p:cmAuthor>
  <p:cmAuthor id="4" name="Rob Nicolai (Bridge Partners)" initials="RN(P" lastIdx="8" clrIdx="3">
    <p:extLst>
      <p:ext uri="{19B8F6BF-5375-455C-9EA6-DF929625EA0E}">
        <p15:presenceInfo xmlns:p15="http://schemas.microsoft.com/office/powerpoint/2012/main" userId="S-1-5-21-2127521184-1604012920-1887927527-22063602" providerId="AD"/>
      </p:ext>
    </p:extLst>
  </p:cmAuthor>
  <p:cmAuthor id="5" name="Matt Hansink" initials="MH" lastIdx="5" clrIdx="4">
    <p:extLst>
      <p:ext uri="{19B8F6BF-5375-455C-9EA6-DF929625EA0E}">
        <p15:presenceInfo xmlns:p15="http://schemas.microsoft.com/office/powerpoint/2012/main" userId="16bcf866b1ad0e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4" autoAdjust="0"/>
    <p:restoredTop sz="94226" autoAdjust="0"/>
  </p:normalViewPr>
  <p:slideViewPr>
    <p:cSldViewPr snapToGrid="0">
      <p:cViewPr varScale="1">
        <p:scale>
          <a:sx n="99" d="100"/>
          <a:sy n="99" d="100"/>
        </p:scale>
        <p:origin x="144" y="90"/>
      </p:cViewPr>
      <p:guideLst>
        <p:guide orient="horz" pos="2160"/>
        <p:guide pos="96"/>
        <p:guide pos="7584"/>
        <p:guide orient="horz" pos="4241"/>
        <p:guide orient="horz" pos="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8E9FD8-333D-4D45-8940-00EE74F94C09}"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BF16F-DD01-4B7D-A172-867E2F080E53}" type="slidenum">
              <a:rPr lang="en-US" smtClean="0"/>
              <a:t>‹#›</a:t>
            </a:fld>
            <a:endParaRPr lang="en-US"/>
          </a:p>
        </p:txBody>
      </p:sp>
    </p:spTree>
    <p:extLst>
      <p:ext uri="{BB962C8B-B14F-4D97-AF65-F5344CB8AC3E}">
        <p14:creationId xmlns:p14="http://schemas.microsoft.com/office/powerpoint/2010/main" val="2690168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11F6BC4-F099-4DAB-B49F-51F2D97F9569}" type="slidenum">
              <a:rPr lang="en-US">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874912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chemeClr val="tx2"/>
              </a:solidFill>
            </a:endParaRPr>
          </a:p>
        </p:txBody>
      </p:sp>
      <p:sp>
        <p:nvSpPr>
          <p:cNvPr id="4" name="Slide Number Placeholder 3"/>
          <p:cNvSpPr>
            <a:spLocks noGrp="1"/>
          </p:cNvSpPr>
          <p:nvPr>
            <p:ph type="sldNum" sz="quarter" idx="10"/>
          </p:nvPr>
        </p:nvSpPr>
        <p:spPr/>
        <p:txBody>
          <a:bodyPr/>
          <a:lstStyle/>
          <a:p>
            <a:pPr>
              <a:defRPr/>
            </a:pPr>
            <a:fld id="{411F6BC4-F099-4DAB-B49F-51F2D97F9569}" type="slidenum">
              <a:rPr lang="en-US">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262809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11F6BC4-F099-4DAB-B49F-51F2D97F9569}" type="slidenum">
              <a:rPr lang="en-US">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1696810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411F6BC4-F099-4DAB-B49F-51F2D97F9569}" type="slidenum">
              <a:rPr lang="en-US">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86164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2"/>
          <p:cNvSpPr>
            <a:spLocks noGrp="1"/>
          </p:cNvSpPr>
          <p:nvPr>
            <p:ph type="ftr" sz="quarter" idx="3"/>
          </p:nvPr>
        </p:nvSpPr>
        <p:spPr>
          <a:xfrm>
            <a:off x="0" y="6493776"/>
            <a:ext cx="4114839" cy="364224"/>
          </a:xfrm>
          <a:prstGeom prst="rect">
            <a:avLst/>
          </a:prstGeom>
        </p:spPr>
        <p:txBody>
          <a:bodyPr vert="horz" lIns="182880" tIns="45720" rIns="182880" bIns="45720" rtlCol="0" anchor="ctr"/>
          <a:lstStyle>
            <a:lvl1pPr algn="l">
              <a:defRPr sz="980">
                <a:solidFill>
                  <a:schemeClr val="tx1">
                    <a:tint val="75000"/>
                  </a:schemeClr>
                </a:solidFill>
              </a:defRPr>
            </a:lvl1pPr>
          </a:lstStyle>
          <a:p>
            <a:r>
              <a:rPr lang="en-US">
                <a:solidFill>
                  <a:srgbClr val="505050">
                    <a:tint val="75000"/>
                  </a:srgbClr>
                </a:solidFill>
              </a:rPr>
              <a:t>Windows 10 Consumer Storybook v1.0_July 27_Partner-Ready</a:t>
            </a:r>
            <a:endParaRPr lang="en-US" dirty="0">
              <a:solidFill>
                <a:srgbClr val="505050">
                  <a:tint val="75000"/>
                </a:srgbClr>
              </a:solidFill>
            </a:endParaRPr>
          </a:p>
        </p:txBody>
      </p:sp>
      <p:sp>
        <p:nvSpPr>
          <p:cNvPr id="3" name="Slide Number Placeholder 5"/>
          <p:cNvSpPr>
            <a:spLocks noGrp="1"/>
          </p:cNvSpPr>
          <p:nvPr>
            <p:ph type="sldNum" sz="quarter" idx="4"/>
          </p:nvPr>
        </p:nvSpPr>
        <p:spPr>
          <a:xfrm>
            <a:off x="9449812" y="6493776"/>
            <a:ext cx="2742188" cy="364224"/>
          </a:xfrm>
          <a:prstGeom prst="rect">
            <a:avLst/>
          </a:prstGeom>
        </p:spPr>
        <p:txBody>
          <a:bodyPr vert="horz" lIns="182880" tIns="45720" rIns="182880" bIns="45720" rtlCol="0" anchor="ctr"/>
          <a:lstStyle>
            <a:lvl1pPr algn="r">
              <a:defRPr sz="980">
                <a:solidFill>
                  <a:schemeClr val="tx1">
                    <a:tint val="75000"/>
                  </a:schemeClr>
                </a:solidFill>
              </a:defRPr>
            </a:lvl1pPr>
          </a:lstStyle>
          <a:p>
            <a:fld id="{6503E857-4F15-4ECA-BD4D-D22AAAB9E67A}" type="slidenum">
              <a:rPr lang="en-US" smtClean="0">
                <a:solidFill>
                  <a:srgbClr val="505050">
                    <a:tint val="75000"/>
                  </a:srgbClr>
                </a:solidFill>
              </a:rPr>
              <a:pPr/>
              <a:t>‹#›</a:t>
            </a:fld>
            <a:endParaRPr lang="en-US" dirty="0">
              <a:solidFill>
                <a:srgbClr val="505050">
                  <a:tint val="75000"/>
                </a:srgbClr>
              </a:solidFill>
            </a:endParaRPr>
          </a:p>
        </p:txBody>
      </p:sp>
    </p:spTree>
    <p:extLst>
      <p:ext uri="{BB962C8B-B14F-4D97-AF65-F5344CB8AC3E}">
        <p14:creationId xmlns:p14="http://schemas.microsoft.com/office/powerpoint/2010/main" val="277083551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dirty="0"/>
              <a:t>Click to edit Master title style</a:t>
            </a:r>
          </a:p>
        </p:txBody>
      </p:sp>
      <p:sp>
        <p:nvSpPr>
          <p:cNvPr id="4" name="Text Placeholder 3"/>
          <p:cNvSpPr>
            <a:spLocks noGrp="1"/>
          </p:cNvSpPr>
          <p:nvPr>
            <p:ph type="body" idx="1"/>
          </p:nvPr>
        </p:nvSpPr>
        <p:spPr>
          <a:xfrm>
            <a:off x="269241" y="1189178"/>
            <a:ext cx="11653521" cy="2052030"/>
          </a:xfrm>
          <a:prstGeom prst="rect">
            <a:avLst/>
          </a:prstGeom>
        </p:spPr>
        <p:txBody>
          <a:bodyPr vert="horz" wrap="square" lIns="182880" tIns="91440" rIns="146304" bIns="9144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0" y="6493776"/>
            <a:ext cx="4114839" cy="364224"/>
          </a:xfrm>
          <a:prstGeom prst="rect">
            <a:avLst/>
          </a:prstGeom>
        </p:spPr>
        <p:txBody>
          <a:bodyPr vert="horz" lIns="182880" tIns="45720" rIns="182880" bIns="45720" rtlCol="0" anchor="ctr"/>
          <a:lstStyle>
            <a:lvl1pPr algn="l">
              <a:defRPr sz="980">
                <a:solidFill>
                  <a:schemeClr val="tx1">
                    <a:tint val="75000"/>
                  </a:schemeClr>
                </a:solidFill>
              </a:defRPr>
            </a:lvl1pPr>
          </a:lstStyle>
          <a:p>
            <a:pPr defTabSz="914367"/>
            <a:r>
              <a:rPr lang="en-US">
                <a:solidFill>
                  <a:srgbClr val="505050">
                    <a:tint val="75000"/>
                  </a:srgbClr>
                </a:solidFill>
              </a:rPr>
              <a:t>Windows 10 Consumer Storybook v1.0_July 27_Partner-Ready</a:t>
            </a:r>
            <a:endParaRPr lang="en-US" dirty="0">
              <a:solidFill>
                <a:srgbClr val="505050">
                  <a:tint val="75000"/>
                </a:srgbClr>
              </a:solidFill>
            </a:endParaRPr>
          </a:p>
        </p:txBody>
      </p:sp>
      <p:sp>
        <p:nvSpPr>
          <p:cNvPr id="6" name="Slide Number Placeholder 5"/>
          <p:cNvSpPr>
            <a:spLocks noGrp="1"/>
          </p:cNvSpPr>
          <p:nvPr>
            <p:ph type="sldNum" sz="quarter" idx="4"/>
          </p:nvPr>
        </p:nvSpPr>
        <p:spPr>
          <a:xfrm>
            <a:off x="9449812" y="6493776"/>
            <a:ext cx="2742188" cy="364224"/>
          </a:xfrm>
          <a:prstGeom prst="rect">
            <a:avLst/>
          </a:prstGeom>
        </p:spPr>
        <p:txBody>
          <a:bodyPr vert="horz" lIns="182880" tIns="45720" rIns="182880" bIns="45720" rtlCol="0" anchor="ctr"/>
          <a:lstStyle>
            <a:lvl1pPr algn="r">
              <a:defRPr sz="980">
                <a:solidFill>
                  <a:schemeClr val="tx1">
                    <a:tint val="75000"/>
                  </a:schemeClr>
                </a:solidFill>
              </a:defRPr>
            </a:lvl1pPr>
          </a:lstStyle>
          <a:p>
            <a:pPr defTabSz="914367"/>
            <a:fld id="{6503E857-4F15-4ECA-BD4D-D22AAAB9E67A}" type="slidenum">
              <a:rPr lang="en-US" smtClean="0">
                <a:solidFill>
                  <a:srgbClr val="505050">
                    <a:tint val="75000"/>
                  </a:srgbClr>
                </a:solidFill>
              </a:rPr>
              <a:pPr defTabSz="914367"/>
              <a:t>‹#›</a:t>
            </a:fld>
            <a:endParaRPr lang="en-US" dirty="0">
              <a:solidFill>
                <a:srgbClr val="505050">
                  <a:tint val="75000"/>
                </a:srgbClr>
              </a:solidFill>
            </a:endParaRPr>
          </a:p>
        </p:txBody>
      </p:sp>
    </p:spTree>
    <p:extLst>
      <p:ext uri="{BB962C8B-B14F-4D97-AF65-F5344CB8AC3E}">
        <p14:creationId xmlns:p14="http://schemas.microsoft.com/office/powerpoint/2010/main" val="1559334411"/>
      </p:ext>
    </p:extLst>
  </p:cSld>
  <p:clrMap bg1="lt1" tx1="dk1" bg2="lt2" tx2="dk2" accent1="accent1" accent2="accent2" accent3="accent3" accent4="accent4" accent5="accent5" accent6="accent6" hlink="hlink" folHlink="folHlink"/>
  <p:sldLayoutIdLst>
    <p:sldLayoutId id="2147483932" r:id="rId1"/>
  </p:sldLayoutIdLst>
  <p:transition>
    <p:fade/>
  </p:transition>
  <p:hf sldNum="0" hdr="0" dt="0"/>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accent1"/>
              </a:gs>
              <a:gs pos="100000">
                <a:schemeClr val="accent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p15:clr>
            <a:srgbClr val="C35EA4"/>
          </p15:clr>
        </p15:guide>
        <p15:guide id="2" pos="7546">
          <p15:clr>
            <a:srgbClr val="C35EA4"/>
          </p15:clr>
        </p15:guide>
        <p15:guide id="3" orient="horz" pos="302">
          <p15:clr>
            <a:srgbClr val="C35EA4"/>
          </p15:clr>
        </p15:guide>
        <p15:guide id="4" orient="horz" pos="4104">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microsoft.com/en-us/Licensing/product-licensing/windows10.asp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flipH="1">
            <a:off x="8148829" y="586853"/>
            <a:ext cx="3890763" cy="2633771"/>
          </a:xfrm>
          <a:prstGeom prst="rect">
            <a:avLst/>
          </a:prstGeom>
          <a:solidFill>
            <a:schemeClr val="bg1">
              <a:lumMod val="95000"/>
            </a:schemeClr>
          </a:solidFill>
          <a:ln w="9525">
            <a:noFill/>
          </a:ln>
          <a:effectLst/>
        </p:spPr>
        <p:style>
          <a:lnRef idx="2">
            <a:schemeClr val="accent2"/>
          </a:lnRef>
          <a:fillRef idx="1">
            <a:schemeClr val="lt1"/>
          </a:fillRef>
          <a:effectRef idx="0">
            <a:schemeClr val="accent2"/>
          </a:effectRef>
          <a:fontRef idx="minor">
            <a:schemeClr val="dk1"/>
          </a:fontRef>
        </p:style>
        <p:txBody>
          <a:bodyPr lIns="137160" tIns="91440" rIns="137160" bIns="91440" anchor="t"/>
          <a:lstStyle/>
          <a:p>
            <a:pPr marL="0" lvl="1" defTabSz="912813" fontAlgn="base">
              <a:spcBef>
                <a:spcPct val="0"/>
              </a:spcBef>
              <a:spcAft>
                <a:spcPts val="100"/>
              </a:spcAft>
              <a:buClr>
                <a:schemeClr val="tx1"/>
              </a:buClr>
              <a:tabLst>
                <a:tab pos="115888" algn="l"/>
                <a:tab pos="231775" algn="l"/>
              </a:tabLst>
              <a:defRPr/>
            </a:pPr>
            <a:r>
              <a:rPr lang="en-US" sz="1050" b="1" dirty="0">
                <a:solidFill>
                  <a:schemeClr val="tx1"/>
                </a:solidFill>
              </a:rPr>
              <a:t>What methods are you currently using to control device and Windows licensing costs? </a:t>
            </a:r>
          </a:p>
          <a:p>
            <a:pPr marL="0" lvl="2" defTabSz="912813" fontAlgn="base">
              <a:spcBef>
                <a:spcPct val="0"/>
              </a:spcBef>
              <a:spcAft>
                <a:spcPts val="600"/>
              </a:spcAft>
              <a:buClr>
                <a:schemeClr val="tx1"/>
              </a:buClr>
              <a:defRPr/>
            </a:pPr>
            <a:r>
              <a:rPr lang="en-US" sz="1050" dirty="0">
                <a:solidFill>
                  <a:schemeClr val="tx1"/>
                </a:solidFill>
                <a:latin typeface="Segoe UI" pitchFamily="34" charset="0"/>
              </a:rPr>
              <a:t>With per-user, per-month subscription-based licensing and a 1-seat minimum commitment, Enterprise E3 helps you can save on up-front capital expenses by paying monthly, only for the users you need. And with a Cloud Solution Provider program subscription, you can upgrade your Windows 7 and Windows 8.1 PCs and devices to Windows 10 at no additional cost.</a:t>
            </a:r>
          </a:p>
          <a:p>
            <a:pPr marL="0" lvl="1" defTabSz="912813" fontAlgn="base">
              <a:spcBef>
                <a:spcPct val="0"/>
              </a:spcBef>
              <a:spcAft>
                <a:spcPts val="100"/>
              </a:spcAft>
              <a:buClr>
                <a:schemeClr val="tx1"/>
              </a:buClr>
              <a:tabLst>
                <a:tab pos="115888" algn="l"/>
                <a:tab pos="231775" algn="l"/>
              </a:tabLst>
              <a:defRPr/>
            </a:pPr>
            <a:r>
              <a:rPr lang="en-US" sz="1050" b="1" dirty="0">
                <a:solidFill>
                  <a:schemeClr val="tx1"/>
                </a:solidFill>
              </a:rPr>
              <a:t>How well are you currently able to scale your devices and users as your business needs change?</a:t>
            </a:r>
          </a:p>
          <a:p>
            <a:pPr marL="0" lvl="2" defTabSz="912813" fontAlgn="base">
              <a:spcBef>
                <a:spcPct val="0"/>
              </a:spcBef>
              <a:spcAft>
                <a:spcPts val="600"/>
              </a:spcAft>
              <a:buClr>
                <a:schemeClr val="tx1"/>
              </a:buClr>
              <a:defRPr/>
            </a:pPr>
            <a:r>
              <a:rPr lang="en-US" sz="1050" dirty="0">
                <a:solidFill>
                  <a:schemeClr val="tx1"/>
                </a:solidFill>
                <a:latin typeface="Segoe UI" pitchFamily="34" charset="0"/>
              </a:rPr>
              <a:t>Pay-as-you-go licensing gives you the flexibility to add more users as you grow. And with cloud-based provisioning, we can quickly onboard new employees, configure new devices, and re-assign licenses for you as needed. </a:t>
            </a:r>
            <a:endParaRPr lang="en-US" sz="1050" b="1" dirty="0">
              <a:solidFill>
                <a:schemeClr val="tx1"/>
              </a:solidFill>
            </a:endParaRPr>
          </a:p>
        </p:txBody>
      </p:sp>
      <p:sp>
        <p:nvSpPr>
          <p:cNvPr id="30" name="Rectangle 29"/>
          <p:cNvSpPr/>
          <p:nvPr/>
        </p:nvSpPr>
        <p:spPr>
          <a:xfrm flipH="1">
            <a:off x="4150618" y="586853"/>
            <a:ext cx="3890762" cy="6145735"/>
          </a:xfrm>
          <a:prstGeom prst="rect">
            <a:avLst/>
          </a:prstGeom>
          <a:solidFill>
            <a:schemeClr val="bg1">
              <a:lumMod val="95000"/>
            </a:schemeClr>
          </a:solidFill>
          <a:ln w="9525">
            <a:noFill/>
          </a:ln>
          <a:effectLst/>
        </p:spPr>
        <p:style>
          <a:lnRef idx="2">
            <a:schemeClr val="accent2"/>
          </a:lnRef>
          <a:fillRef idx="1">
            <a:schemeClr val="lt1"/>
          </a:fillRef>
          <a:effectRef idx="0">
            <a:schemeClr val="accent2"/>
          </a:effectRef>
          <a:fontRef idx="minor">
            <a:schemeClr val="dk1"/>
          </a:fontRef>
        </p:style>
        <p:txBody>
          <a:bodyPr lIns="137160" tIns="91440" rIns="91440" bIns="91440" anchor="t"/>
          <a:lstStyle/>
          <a:p>
            <a:pPr marL="0" lvl="1" defTabSz="912813" fontAlgn="base">
              <a:spcBef>
                <a:spcPct val="0"/>
              </a:spcBef>
              <a:tabLst>
                <a:tab pos="115888" algn="l"/>
                <a:tab pos="231775" algn="l"/>
              </a:tabLst>
              <a:defRPr/>
            </a:pPr>
            <a:r>
              <a:rPr lang="en-US" sz="1100" b="1" dirty="0">
                <a:solidFill>
                  <a:srgbClr val="0070C0"/>
                </a:solidFill>
              </a:rPr>
              <a:t>Opening / Probing Questions</a:t>
            </a:r>
          </a:p>
          <a:p>
            <a:pPr marL="0" lvl="1" defTabSz="912813" fontAlgn="base">
              <a:spcBef>
                <a:spcPct val="0"/>
              </a:spcBef>
              <a:spcAft>
                <a:spcPts val="500"/>
              </a:spcAft>
              <a:tabLst>
                <a:tab pos="115888" algn="l"/>
                <a:tab pos="231775" algn="l"/>
              </a:tabLst>
              <a:defRPr/>
            </a:pPr>
            <a:r>
              <a:rPr lang="en-US" sz="1050" dirty="0">
                <a:solidFill>
                  <a:srgbClr val="4F4F4F"/>
                </a:solidFill>
              </a:rPr>
              <a:t>Generate interest and continue to assess whether Enterprise E3 is a good fit for the customer by asking open-ended questions to drive a customer-centric conversation. Determine customer pain points and map to the value of Enterprise E3. Depending on the specific needs of the customer, you may need to ask the questions in section 3 to determine if Enterprise E3 with Software Assurance is a better fit.</a:t>
            </a:r>
          </a:p>
          <a:p>
            <a:pPr lvl="0">
              <a:spcAft>
                <a:spcPts val="100"/>
              </a:spcAft>
              <a:buClr>
                <a:schemeClr val="tx1"/>
              </a:buClr>
            </a:pPr>
            <a:r>
              <a:rPr lang="en-US" sz="1050" b="1" dirty="0">
                <a:solidFill>
                  <a:schemeClr val="tx1"/>
                </a:solidFill>
              </a:rPr>
              <a:t>How are you currently addressing security and keeping your business information safe?</a:t>
            </a:r>
          </a:p>
          <a:p>
            <a:pPr marL="0" lvl="1">
              <a:spcAft>
                <a:spcPts val="500"/>
              </a:spcAft>
              <a:buClr>
                <a:schemeClr val="tx1"/>
              </a:buClr>
            </a:pPr>
            <a:r>
              <a:rPr lang="en-US" sz="1050" dirty="0">
                <a:solidFill>
                  <a:schemeClr val="tx1"/>
                </a:solidFill>
                <a:latin typeface="Segoe UI" pitchFamily="34" charset="0"/>
              </a:rPr>
              <a:t>Windows Enterprise is the most secure Windows ever - used by some of the world’s largest and most complex organizations to protect their data, devices, and user identities </a:t>
            </a:r>
            <a:r>
              <a:rPr lang="en-US" sz="1050" i="1" dirty="0">
                <a:solidFill>
                  <a:schemeClr val="tx1"/>
                </a:solidFill>
                <a:latin typeface="Segoe UI" pitchFamily="34" charset="0"/>
              </a:rPr>
              <a:t>(see value proposition, Section 4 on page 2).</a:t>
            </a:r>
          </a:p>
          <a:p>
            <a:pPr lvl="0">
              <a:spcAft>
                <a:spcPts val="100"/>
              </a:spcAft>
              <a:buClr>
                <a:schemeClr val="tx1"/>
              </a:buClr>
            </a:pPr>
            <a:r>
              <a:rPr lang="en-US" sz="1050" b="1" dirty="0">
                <a:solidFill>
                  <a:schemeClr val="tx1"/>
                </a:solidFill>
              </a:rPr>
              <a:t>Who currently manages your Windows licenses, including device configuration, deployment and support? </a:t>
            </a:r>
          </a:p>
          <a:p>
            <a:pPr marL="0" lvl="1">
              <a:spcAft>
                <a:spcPts val="500"/>
              </a:spcAft>
              <a:buClr>
                <a:schemeClr val="tx1"/>
              </a:buClr>
            </a:pPr>
            <a:r>
              <a:rPr lang="en-US" sz="1050" i="1" dirty="0">
                <a:solidFill>
                  <a:schemeClr val="tx1"/>
                </a:solidFill>
                <a:latin typeface="Segoe UI" pitchFamily="34" charset="0"/>
              </a:rPr>
              <a:t>See answer to “How well is your IT staff able to handle …” question.</a:t>
            </a:r>
          </a:p>
          <a:p>
            <a:pPr>
              <a:spcAft>
                <a:spcPts val="100"/>
              </a:spcAft>
              <a:buClr>
                <a:schemeClr val="tx1"/>
              </a:buClr>
            </a:pPr>
            <a:r>
              <a:rPr lang="en-US" sz="1050" b="1" dirty="0">
                <a:solidFill>
                  <a:schemeClr val="tx1"/>
                </a:solidFill>
              </a:rPr>
              <a:t>Is your current arrangement giving you the level of support and control you need for your business?</a:t>
            </a:r>
          </a:p>
          <a:p>
            <a:pPr marL="0" lvl="1">
              <a:spcAft>
                <a:spcPts val="500"/>
              </a:spcAft>
              <a:buClr>
                <a:schemeClr val="tx1"/>
              </a:buClr>
            </a:pPr>
            <a:r>
              <a:rPr lang="en-US" sz="1050" i="1" dirty="0">
                <a:solidFill>
                  <a:schemeClr val="tx1"/>
                </a:solidFill>
                <a:latin typeface="Segoe UI" pitchFamily="34" charset="0"/>
              </a:rPr>
              <a:t>See answer to next question</a:t>
            </a:r>
          </a:p>
          <a:p>
            <a:pPr marL="6350" lvl="1">
              <a:spcAft>
                <a:spcPts val="300"/>
              </a:spcAft>
              <a:buClr>
                <a:schemeClr val="tx1"/>
              </a:buClr>
            </a:pPr>
            <a:r>
              <a:rPr lang="en-US" sz="1050" b="1" dirty="0">
                <a:solidFill>
                  <a:schemeClr val="tx1"/>
                </a:solidFill>
              </a:rPr>
              <a:t>How well is your IT staff able to handle all of their routine tasks, including licensing and other IT management, as well as focus on more strategic priorities? </a:t>
            </a:r>
            <a:r>
              <a:rPr lang="en-US" sz="1050" dirty="0">
                <a:solidFill>
                  <a:schemeClr val="tx1"/>
                </a:solidFill>
                <a:latin typeface="Segoe UI Semibold" panose="020B0702040204020203" pitchFamily="34" charset="0"/>
                <a:cs typeface="Segoe UI Semibold" panose="020B0702040204020203" pitchFamily="34" charset="0"/>
              </a:rPr>
              <a:t>(</a:t>
            </a:r>
            <a:r>
              <a:rPr lang="en-US" sz="1050" i="1" dirty="0">
                <a:solidFill>
                  <a:schemeClr val="tx1"/>
                </a:solidFill>
                <a:latin typeface="Segoe UI Semibold" panose="020B0702040204020203" pitchFamily="34" charset="0"/>
                <a:cs typeface="Segoe UI Semibold" panose="020B0702040204020203" pitchFamily="34" charset="0"/>
              </a:rPr>
              <a:t>If they are able to handle all IT support tasks and strategic priorities with in-house staff or are unable to utilize partner support for compliance reasons, they may not be a good candidate for Enterprise E3 in CSP – skip to section 3. If their current IT bandwidth is not sufficient, see below. )</a:t>
            </a:r>
          </a:p>
          <a:p>
            <a:pPr marL="4763" lvl="1">
              <a:spcAft>
                <a:spcPts val="600"/>
              </a:spcAft>
              <a:buClr>
                <a:schemeClr val="tx1"/>
              </a:buClr>
            </a:pPr>
            <a:r>
              <a:rPr lang="en-US" sz="1050" dirty="0">
                <a:solidFill>
                  <a:schemeClr val="tx1"/>
                </a:solidFill>
                <a:latin typeface="Segoe UI" pitchFamily="34" charset="0"/>
              </a:rPr>
              <a:t>With Enterprise E3, you can rely on a Microsoft partner like us – a company with years of experience in Windows and cloud deployments— for the day-to-day management of devices and subscriptions, freeing up your IT resources to focus on more strategic priorities like growing your business. </a:t>
            </a:r>
            <a:r>
              <a:rPr lang="en-US" sz="1050" i="1" dirty="0">
                <a:solidFill>
                  <a:schemeClr val="tx1"/>
                </a:solidFill>
                <a:latin typeface="Segoe UI" pitchFamily="34" charset="0"/>
              </a:rPr>
              <a:t>(see value proposition, Section 4 on page 2)</a:t>
            </a:r>
            <a:endParaRPr lang="en-US" sz="1050" i="1" dirty="0">
              <a:solidFill>
                <a:schemeClr val="tx1"/>
              </a:solidFill>
            </a:endParaRPr>
          </a:p>
          <a:p>
            <a:pPr marL="169863" lvl="1">
              <a:spcAft>
                <a:spcPts val="600"/>
              </a:spcAft>
              <a:buClr>
                <a:schemeClr val="tx1"/>
              </a:buClr>
            </a:pPr>
            <a:endParaRPr lang="en-US" sz="1050" b="1" dirty="0">
              <a:solidFill>
                <a:schemeClr val="tx1"/>
              </a:solidFill>
            </a:endParaRPr>
          </a:p>
          <a:p>
            <a:pPr marL="169863" lvl="1">
              <a:buClr>
                <a:schemeClr val="tx1"/>
              </a:buClr>
            </a:pPr>
            <a:endParaRPr lang="en-US" sz="1050" i="1" dirty="0">
              <a:solidFill>
                <a:schemeClr val="tx1"/>
              </a:solidFill>
              <a:latin typeface="Segoe UI" pitchFamily="34" charset="0"/>
            </a:endParaRPr>
          </a:p>
        </p:txBody>
      </p:sp>
      <p:sp>
        <p:nvSpPr>
          <p:cNvPr id="25" name="Rectangle 24"/>
          <p:cNvSpPr/>
          <p:nvPr/>
        </p:nvSpPr>
        <p:spPr>
          <a:xfrm flipH="1">
            <a:off x="152391" y="952612"/>
            <a:ext cx="3890772" cy="5768865"/>
          </a:xfrm>
          <a:prstGeom prst="rect">
            <a:avLst/>
          </a:prstGeom>
          <a:solidFill>
            <a:schemeClr val="bg1">
              <a:lumMod val="95000"/>
            </a:schemeClr>
          </a:solidFill>
          <a:ln w="9525">
            <a:noFill/>
          </a:ln>
          <a:effectLst/>
        </p:spPr>
        <p:style>
          <a:lnRef idx="2">
            <a:schemeClr val="accent2"/>
          </a:lnRef>
          <a:fillRef idx="1">
            <a:schemeClr val="lt1"/>
          </a:fillRef>
          <a:effectRef idx="0">
            <a:schemeClr val="accent2"/>
          </a:effectRef>
          <a:fontRef idx="minor">
            <a:schemeClr val="dk1"/>
          </a:fontRef>
        </p:style>
        <p:txBody>
          <a:bodyPr lIns="137160" tIns="91440" rIns="137160" bIns="91440" anchor="t"/>
          <a:lstStyle/>
          <a:p>
            <a:pPr defTabSz="912813" fontAlgn="base">
              <a:spcBef>
                <a:spcPct val="0"/>
              </a:spcBef>
              <a:spcAft>
                <a:spcPct val="0"/>
              </a:spcAft>
            </a:pPr>
            <a:r>
              <a:rPr lang="en-US" sz="1100" dirty="0"/>
              <a:t>Research the customer and </a:t>
            </a:r>
            <a:r>
              <a:rPr lang="en-US" sz="1100" dirty="0">
                <a:latin typeface="Segoe UI" pitchFamily="34" charset="0"/>
              </a:rPr>
              <a:t>determine if they might be a good candidate for Windows 10 Enterprise E3 or E5. </a:t>
            </a:r>
            <a:r>
              <a:rPr lang="en-US" sz="1100" dirty="0"/>
              <a:t>Enterprise E3 is ideal for organizations with more than 50 employees and/or the need for enterprise-grade security and control, such as companies who:</a:t>
            </a: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endParaRPr lang="en-US" sz="1100" dirty="0">
              <a:solidFill>
                <a:srgbClr val="4F4F4F"/>
              </a:solidFill>
            </a:endParaRPr>
          </a:p>
          <a:p>
            <a:pPr defTabSz="912813" fontAlgn="base">
              <a:spcBef>
                <a:spcPct val="0"/>
              </a:spcBef>
              <a:spcAft>
                <a:spcPct val="0"/>
              </a:spcAft>
            </a:pPr>
            <a:r>
              <a:rPr lang="en-US" sz="1100" b="1" dirty="0">
                <a:solidFill>
                  <a:srgbClr val="0070C0"/>
                </a:solidFill>
              </a:rPr>
              <a:t>When to consider E5 vs. E3</a:t>
            </a:r>
          </a:p>
          <a:p>
            <a:pPr defTabSz="912813" fontAlgn="base">
              <a:spcBef>
                <a:spcPct val="0"/>
              </a:spcBef>
              <a:spcAft>
                <a:spcPct val="0"/>
              </a:spcAft>
            </a:pPr>
            <a:r>
              <a:rPr lang="en-US" sz="1100" dirty="0">
                <a:solidFill>
                  <a:srgbClr val="4F4F4F"/>
                </a:solidFill>
              </a:rPr>
              <a:t>Windows Defender Advanced Threat Protection</a:t>
            </a:r>
          </a:p>
          <a:p>
            <a:pPr defTabSz="912813" fontAlgn="base">
              <a:spcBef>
                <a:spcPct val="0"/>
              </a:spcBef>
              <a:spcAft>
                <a:spcPct val="0"/>
              </a:spcAft>
            </a:pPr>
            <a:r>
              <a:rPr lang="en-US" sz="1100" dirty="0">
                <a:solidFill>
                  <a:srgbClr val="4F4F4F"/>
                </a:solidFill>
              </a:rPr>
              <a:t>available only in Windows 10 Enterprise E5, adds a post-breach layer of protection to detect, investigate, and remediate advanced attacks and data breaches. This is a great option for customers, even small businesses, requiring maximum protection. Windows Defender ATP is appropriate for customers particularly concerned about vulnerability to hacking or customers with mission critical IP that requires the highest level of protection.  </a:t>
            </a:r>
          </a:p>
          <a:p>
            <a:pPr defTabSz="912813" fontAlgn="base">
              <a:spcBef>
                <a:spcPct val="0"/>
              </a:spcBef>
              <a:spcAft>
                <a:spcPct val="0"/>
              </a:spcAft>
            </a:pPr>
            <a:endParaRPr lang="en-US" sz="1100" dirty="0">
              <a:solidFill>
                <a:srgbClr val="4F4F4F"/>
              </a:solidFill>
            </a:endParaRPr>
          </a:p>
        </p:txBody>
      </p:sp>
      <p:sp>
        <p:nvSpPr>
          <p:cNvPr id="21" name="Rectangle 20"/>
          <p:cNvSpPr/>
          <p:nvPr/>
        </p:nvSpPr>
        <p:spPr bwMode="auto">
          <a:xfrm>
            <a:off x="152398" y="6355717"/>
            <a:ext cx="3890762" cy="365760"/>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37160" tIns="32004" rIns="137160" bIns="32004" anchor="ctr"/>
          <a:lstStyle/>
          <a:p>
            <a:pPr defTabSz="1142991">
              <a:defRPr/>
            </a:pPr>
            <a:r>
              <a:rPr lang="en-US" sz="1400" b="1" dirty="0">
                <a:solidFill>
                  <a:srgbClr val="FFFFFF"/>
                </a:solidFill>
              </a:rPr>
              <a:t>2. Qualifying the call</a:t>
            </a:r>
          </a:p>
        </p:txBody>
      </p:sp>
      <p:sp>
        <p:nvSpPr>
          <p:cNvPr id="17" name="TextBox 2"/>
          <p:cNvSpPr txBox="1"/>
          <p:nvPr/>
        </p:nvSpPr>
        <p:spPr>
          <a:xfrm>
            <a:off x="233429" y="4050999"/>
            <a:ext cx="3247912" cy="461665"/>
          </a:xfrm>
          <a:prstGeom prst="rect">
            <a:avLst/>
          </a:prstGeom>
          <a:noFill/>
        </p:spPr>
        <p:txBody>
          <a:bodyPr wrap="square" rtlCol="0">
            <a:spAutoFit/>
          </a:bodyPr>
          <a:lstStyle>
            <a:defPPr>
              <a:defRPr lang="en-US"/>
            </a:defPPr>
            <a:lvl1pPr marL="0" algn="l" defTabSz="812719" rtl="0" eaLnBrk="1" latinLnBrk="0" hangingPunct="1">
              <a:defRPr sz="1600" kern="1200">
                <a:solidFill>
                  <a:schemeClr val="tx1"/>
                </a:solidFill>
                <a:latin typeface="+mn-lt"/>
                <a:ea typeface="+mn-ea"/>
                <a:cs typeface="+mn-cs"/>
              </a:defRPr>
            </a:lvl1pPr>
            <a:lvl2pPr marL="406359" algn="l" defTabSz="812719" rtl="0" eaLnBrk="1" latinLnBrk="0" hangingPunct="1">
              <a:defRPr sz="1600" kern="1200">
                <a:solidFill>
                  <a:schemeClr val="tx1"/>
                </a:solidFill>
                <a:latin typeface="+mn-lt"/>
                <a:ea typeface="+mn-ea"/>
                <a:cs typeface="+mn-cs"/>
              </a:defRPr>
            </a:lvl2pPr>
            <a:lvl3pPr marL="812719" algn="l" defTabSz="812719" rtl="0" eaLnBrk="1" latinLnBrk="0" hangingPunct="1">
              <a:defRPr sz="1600" kern="1200">
                <a:solidFill>
                  <a:schemeClr val="tx1"/>
                </a:solidFill>
                <a:latin typeface="+mn-lt"/>
                <a:ea typeface="+mn-ea"/>
                <a:cs typeface="+mn-cs"/>
              </a:defRPr>
            </a:lvl3pPr>
            <a:lvl4pPr marL="1219078" algn="l" defTabSz="812719" rtl="0" eaLnBrk="1" latinLnBrk="0" hangingPunct="1">
              <a:defRPr sz="1600" kern="1200">
                <a:solidFill>
                  <a:schemeClr val="tx1"/>
                </a:solidFill>
                <a:latin typeface="+mn-lt"/>
                <a:ea typeface="+mn-ea"/>
                <a:cs typeface="+mn-cs"/>
              </a:defRPr>
            </a:lvl4pPr>
            <a:lvl5pPr marL="1625437" algn="l" defTabSz="812719" rtl="0" eaLnBrk="1" latinLnBrk="0" hangingPunct="1">
              <a:defRPr sz="1600" kern="1200">
                <a:solidFill>
                  <a:schemeClr val="tx1"/>
                </a:solidFill>
                <a:latin typeface="+mn-lt"/>
                <a:ea typeface="+mn-ea"/>
                <a:cs typeface="+mn-cs"/>
              </a:defRPr>
            </a:lvl5pPr>
            <a:lvl6pPr marL="2031797" algn="l" defTabSz="812719" rtl="0" eaLnBrk="1" latinLnBrk="0" hangingPunct="1">
              <a:defRPr sz="1600" kern="1200">
                <a:solidFill>
                  <a:schemeClr val="tx1"/>
                </a:solidFill>
                <a:latin typeface="+mn-lt"/>
                <a:ea typeface="+mn-ea"/>
                <a:cs typeface="+mn-cs"/>
              </a:defRPr>
            </a:lvl6pPr>
            <a:lvl7pPr marL="2438156" algn="l" defTabSz="812719" rtl="0" eaLnBrk="1" latinLnBrk="0" hangingPunct="1">
              <a:defRPr sz="1600" kern="1200">
                <a:solidFill>
                  <a:schemeClr val="tx1"/>
                </a:solidFill>
                <a:latin typeface="+mn-lt"/>
                <a:ea typeface="+mn-ea"/>
                <a:cs typeface="+mn-cs"/>
              </a:defRPr>
            </a:lvl7pPr>
            <a:lvl8pPr marL="2844516" algn="l" defTabSz="812719" rtl="0" eaLnBrk="1" latinLnBrk="0" hangingPunct="1">
              <a:defRPr sz="1600" kern="1200">
                <a:solidFill>
                  <a:schemeClr val="tx1"/>
                </a:solidFill>
                <a:latin typeface="+mn-lt"/>
                <a:ea typeface="+mn-ea"/>
                <a:cs typeface="+mn-cs"/>
              </a:defRPr>
            </a:lvl8pPr>
            <a:lvl9pPr marL="3250875" algn="l" defTabSz="812719" rtl="0" eaLnBrk="1" latinLnBrk="0" hangingPunct="1">
              <a:defRPr sz="1600" kern="1200">
                <a:solidFill>
                  <a:schemeClr val="tx1"/>
                </a:solidFill>
                <a:latin typeface="+mn-lt"/>
                <a:ea typeface="+mn-ea"/>
                <a:cs typeface="+mn-cs"/>
              </a:defRPr>
            </a:lvl9pPr>
          </a:lstStyle>
          <a:p>
            <a:r>
              <a:rPr lang="en-US" sz="800" b="1" i="1" dirty="0">
                <a:solidFill>
                  <a:schemeClr val="tx2"/>
                </a:solidFill>
                <a:latin typeface="Segoe UI" pitchFamily="34" charset="0"/>
                <a:cs typeface="Segoe UI" panose="020B0502040204020203" pitchFamily="34" charset="0"/>
              </a:rPr>
              <a:t>Any company that is publicly traded or aspires to issue an IPO</a:t>
            </a:r>
          </a:p>
          <a:p>
            <a:r>
              <a:rPr lang="en-US" sz="800" b="1" i="1" dirty="0">
                <a:solidFill>
                  <a:schemeClr val="tx2"/>
                </a:solidFill>
                <a:latin typeface="Segoe UI" pitchFamily="34" charset="0"/>
                <a:cs typeface="Segoe UI" panose="020B0502040204020203" pitchFamily="34" charset="0"/>
              </a:rPr>
              <a:t>Any company that would benefit from additional (or full) IT support from a partner</a:t>
            </a:r>
            <a:endParaRPr lang="en-US" sz="800" b="1" i="1" dirty="0">
              <a:solidFill>
                <a:schemeClr val="tx2"/>
              </a:solidFill>
            </a:endParaRPr>
          </a:p>
        </p:txBody>
      </p:sp>
      <p:sp>
        <p:nvSpPr>
          <p:cNvPr id="26" name="Rectangle 25"/>
          <p:cNvSpPr/>
          <p:nvPr/>
        </p:nvSpPr>
        <p:spPr bwMode="auto">
          <a:xfrm>
            <a:off x="0" y="-1"/>
            <a:ext cx="12191999" cy="479425"/>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91440" tIns="32004" rIns="91440" bIns="32004" anchor="ctr"/>
          <a:lstStyle/>
          <a:p>
            <a:pPr algn="ctr" defTabSz="1142991">
              <a:defRPr/>
            </a:pPr>
            <a:endParaRPr lang="en-US" sz="2000" dirty="0">
              <a:solidFill>
                <a:srgbClr val="FFFFFF"/>
              </a:solidFill>
              <a:latin typeface="+mj-lt"/>
              <a:ea typeface="Segoe UI" panose="020B0502040204020203" pitchFamily="34" charset="0"/>
              <a:cs typeface="Segoe UI" panose="020B0502040204020203" pitchFamily="34" charset="0"/>
            </a:endParaRPr>
          </a:p>
        </p:txBody>
      </p:sp>
      <p:sp>
        <p:nvSpPr>
          <p:cNvPr id="2" name="TextBox 1"/>
          <p:cNvSpPr txBox="1"/>
          <p:nvPr/>
        </p:nvSpPr>
        <p:spPr>
          <a:xfrm>
            <a:off x="136340" y="-36793"/>
            <a:ext cx="7961642" cy="572464"/>
          </a:xfrm>
          <a:prstGeom prst="rect">
            <a:avLst/>
          </a:prstGeom>
          <a:noFill/>
        </p:spPr>
        <p:txBody>
          <a:bodyPr wrap="square" lIns="182880" tIns="146304" rIns="182880" bIns="146304" rtlCol="0">
            <a:spAutoFit/>
          </a:bodyPr>
          <a:lstStyle/>
          <a:p>
            <a:pPr>
              <a:lnSpc>
                <a:spcPct val="90000"/>
              </a:lnSpc>
              <a:spcAft>
                <a:spcPts val="600"/>
              </a:spcAft>
            </a:pPr>
            <a:r>
              <a:rPr lang="en-US" sz="2000" dirty="0">
                <a:solidFill>
                  <a:srgbClr val="FFFFFF"/>
                </a:solidFill>
                <a:latin typeface="+mj-lt"/>
                <a:ea typeface="Segoe UI" panose="020B0502040204020203" pitchFamily="34" charset="0"/>
                <a:cs typeface="Segoe UI" panose="020B0502040204020203" pitchFamily="34" charset="0"/>
              </a:rPr>
              <a:t>Windows 10 Enterprise E3 </a:t>
            </a:r>
            <a:r>
              <a:rPr lang="en-US" sz="2000">
                <a:solidFill>
                  <a:srgbClr val="FFFFFF"/>
                </a:solidFill>
                <a:latin typeface="+mj-lt"/>
                <a:ea typeface="Segoe UI" panose="020B0502040204020203" pitchFamily="34" charset="0"/>
                <a:cs typeface="Segoe UI" panose="020B0502040204020203" pitchFamily="34" charset="0"/>
              </a:rPr>
              <a:t>in CSP</a:t>
            </a:r>
            <a:endParaRPr lang="en-US" sz="2000" dirty="0">
              <a:solidFill>
                <a:srgbClr val="FFFFFF"/>
              </a:solidFill>
              <a:latin typeface="+mj-lt"/>
              <a:ea typeface="Segoe UI" panose="020B0502040204020203" pitchFamily="34" charset="0"/>
              <a:cs typeface="Segoe UI" panose="020B0502040204020203" pitchFamily="34" charset="0"/>
            </a:endParaRPr>
          </a:p>
        </p:txBody>
      </p:sp>
      <p:sp>
        <p:nvSpPr>
          <p:cNvPr id="13" name="TextBox 12"/>
          <p:cNvSpPr txBox="1"/>
          <p:nvPr/>
        </p:nvSpPr>
        <p:spPr>
          <a:xfrm>
            <a:off x="8234322" y="-52182"/>
            <a:ext cx="3863161" cy="603242"/>
          </a:xfrm>
          <a:prstGeom prst="rect">
            <a:avLst/>
          </a:prstGeom>
          <a:noFill/>
        </p:spPr>
        <p:txBody>
          <a:bodyPr wrap="square" lIns="182880" tIns="146304" rIns="182880" bIns="146304" rtlCol="0">
            <a:spAutoFit/>
          </a:bodyPr>
          <a:lstStyle/>
          <a:p>
            <a:pPr algn="r" defTabSz="1142991">
              <a:defRPr/>
            </a:pPr>
            <a:r>
              <a:rPr lang="en-US" sz="2000" dirty="0">
                <a:solidFill>
                  <a:srgbClr val="FFFFFF"/>
                </a:solidFill>
                <a:latin typeface="+mj-lt"/>
                <a:ea typeface="Segoe UI" panose="020B0502040204020203" pitchFamily="34" charset="0"/>
                <a:cs typeface="Segoe UI" panose="020B0502040204020203" pitchFamily="34" charset="0"/>
              </a:rPr>
              <a:t>Partner Telesales Guide  |  2017</a:t>
            </a:r>
          </a:p>
        </p:txBody>
      </p:sp>
      <p:graphicFrame>
        <p:nvGraphicFramePr>
          <p:cNvPr id="16" name="Table 15"/>
          <p:cNvGraphicFramePr>
            <a:graphicFrameLocks noGrp="1"/>
          </p:cNvGraphicFramePr>
          <p:nvPr>
            <p:extLst>
              <p:ext uri="{D42A27DB-BD31-4B8C-83A1-F6EECF244321}">
                <p14:modId xmlns:p14="http://schemas.microsoft.com/office/powerpoint/2010/main" val="986783850"/>
              </p:ext>
            </p:extLst>
          </p:nvPr>
        </p:nvGraphicFramePr>
        <p:xfrm>
          <a:off x="298988" y="1999405"/>
          <a:ext cx="3566956" cy="2051594"/>
        </p:xfrm>
        <a:graphic>
          <a:graphicData uri="http://schemas.openxmlformats.org/drawingml/2006/table">
            <a:tbl>
              <a:tblPr firstRow="1" bandRow="1">
                <a:tableStyleId>{5C22544A-7EE6-4342-B048-85BDC9FD1C3A}</a:tableStyleId>
              </a:tblPr>
              <a:tblGrid>
                <a:gridCol w="1043675">
                  <a:extLst>
                    <a:ext uri="{9D8B030D-6E8A-4147-A177-3AD203B41FA5}">
                      <a16:colId xmlns:a16="http://schemas.microsoft.com/office/drawing/2014/main" val="20000"/>
                    </a:ext>
                  </a:extLst>
                </a:gridCol>
                <a:gridCol w="1488460">
                  <a:extLst>
                    <a:ext uri="{9D8B030D-6E8A-4147-A177-3AD203B41FA5}">
                      <a16:colId xmlns:a16="http://schemas.microsoft.com/office/drawing/2014/main" val="20001"/>
                    </a:ext>
                  </a:extLst>
                </a:gridCol>
                <a:gridCol w="1034821">
                  <a:extLst>
                    <a:ext uri="{9D8B030D-6E8A-4147-A177-3AD203B41FA5}">
                      <a16:colId xmlns:a16="http://schemas.microsoft.com/office/drawing/2014/main" val="20002"/>
                    </a:ext>
                  </a:extLst>
                </a:gridCol>
              </a:tblGrid>
              <a:tr h="539515">
                <a:tc>
                  <a:txBody>
                    <a:bodyPr/>
                    <a:lstStyle/>
                    <a:p>
                      <a:pPr marL="0" marR="0" lvl="0" indent="0" algn="l" defTabSz="1217889" rtl="0" eaLnBrk="1" fontAlgn="auto" latinLnBrk="0" hangingPunct="1">
                        <a:lnSpc>
                          <a:spcPts val="9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rgbClr val="FFFFFF"/>
                          </a:solidFill>
                          <a:effectLst/>
                          <a:uLnTx/>
                          <a:uFillTx/>
                          <a:latin typeface="Segoe UI" pitchFamily="34" charset="0"/>
                          <a:ea typeface="+mn-ea"/>
                          <a:cs typeface="Segoe UI" panose="020B0502040204020203" pitchFamily="34" charset="0"/>
                        </a:rPr>
                        <a:t>Access, process </a:t>
                      </a:r>
                      <a:br>
                        <a:rPr kumimoji="0" lang="en-US" sz="800" b="1" i="0" u="none" strike="noStrike" kern="1200" cap="none" spc="0" normalizeH="0" baseline="0" noProof="0" dirty="0">
                          <a:ln>
                            <a:noFill/>
                          </a:ln>
                          <a:solidFill>
                            <a:srgbClr val="FFFFFF"/>
                          </a:solidFill>
                          <a:effectLst/>
                          <a:uLnTx/>
                          <a:uFillTx/>
                          <a:latin typeface="Segoe UI" pitchFamily="34" charset="0"/>
                          <a:ea typeface="+mn-ea"/>
                          <a:cs typeface="Segoe UI" panose="020B0502040204020203" pitchFamily="34" charset="0"/>
                        </a:rPr>
                      </a:br>
                      <a:r>
                        <a:rPr kumimoji="0" lang="en-US" sz="800" b="1" i="0" u="none" strike="noStrike" kern="1200" cap="none" spc="0" normalizeH="0" baseline="0" noProof="0" dirty="0">
                          <a:ln>
                            <a:noFill/>
                          </a:ln>
                          <a:solidFill>
                            <a:srgbClr val="FFFFFF"/>
                          </a:solidFill>
                          <a:effectLst/>
                          <a:uLnTx/>
                          <a:uFillTx/>
                          <a:latin typeface="Segoe UI" pitchFamily="34" charset="0"/>
                          <a:ea typeface="+mn-ea"/>
                          <a:cs typeface="Segoe UI" panose="020B0502040204020203" pitchFamily="34" charset="0"/>
                        </a:rPr>
                        <a:t>or store highly sensitive data</a:t>
                      </a:r>
                    </a:p>
                  </a:txBody>
                  <a:tcPr marT="0" marB="0" anchor="ctr">
                    <a:lnL w="12700" cmpd="sng">
                      <a:noFill/>
                    </a:lnL>
                    <a:lnR w="12700" cap="flat" cmpd="sng" algn="ctr">
                      <a:solidFill>
                        <a:schemeClr val="bg1">
                          <a:lumMod val="9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marL="0" marR="0" lvl="1" indent="0" algn="l" defTabSz="1217889" rtl="0" eaLnBrk="1" fontAlgn="auto" latinLnBrk="0" hangingPunct="1">
                        <a:lnSpc>
                          <a:spcPts val="9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chemeClr val="bg1"/>
                          </a:solidFill>
                          <a:effectLst/>
                          <a:uLnTx/>
                          <a:uFillTx/>
                          <a:latin typeface="Segoe UI" pitchFamily="34" charset="0"/>
                          <a:ea typeface="+mn-ea"/>
                          <a:cs typeface="Segoe UI" panose="020B0502040204020203" pitchFamily="34" charset="0"/>
                        </a:rPr>
                        <a:t>Regulated industries including publicly listed companies</a:t>
                      </a:r>
                    </a:p>
                  </a:txBody>
                  <a:tcPr marT="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marR="0" lvl="1" indent="0" algn="l" defTabSz="1217889" rtl="0" eaLnBrk="1" fontAlgn="auto" latinLnBrk="0" hangingPunct="1">
                        <a:lnSpc>
                          <a:spcPts val="900"/>
                        </a:lnSpc>
                        <a:spcBef>
                          <a:spcPts val="0"/>
                        </a:spcBef>
                        <a:spcAft>
                          <a:spcPts val="0"/>
                        </a:spcAft>
                        <a:buClrTx/>
                        <a:buSzTx/>
                        <a:buFont typeface="Arial" pitchFamily="34" charset="0"/>
                        <a:buNone/>
                        <a:tabLst/>
                        <a:defRPr/>
                      </a:pPr>
                      <a:r>
                        <a:rPr kumimoji="0" lang="en-US" sz="800" b="1" i="0" u="none" strike="noStrike" kern="1200" cap="none" spc="0" normalizeH="0" baseline="0" noProof="0" dirty="0">
                          <a:ln>
                            <a:noFill/>
                          </a:ln>
                          <a:solidFill>
                            <a:schemeClr val="bg1"/>
                          </a:solidFill>
                          <a:effectLst/>
                          <a:uLnTx/>
                          <a:uFillTx/>
                          <a:latin typeface="Segoe UI" pitchFamily="34" charset="0"/>
                          <a:ea typeface="+mn-ea"/>
                          <a:cs typeface="Segoe UI" panose="020B0502040204020203" pitchFamily="34" charset="0"/>
                        </a:rPr>
                        <a:t>Any company creating and monetizing IP</a:t>
                      </a:r>
                    </a:p>
                  </a:txBody>
                  <a:tcPr marT="0" marB="0" anchor="ctr">
                    <a:lnL w="12700" cap="flat" cmpd="sng" algn="ctr">
                      <a:solidFill>
                        <a:schemeClr val="bg1">
                          <a:lumMod val="95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8272"/>
                    </a:solidFill>
                  </a:tcPr>
                </a:tc>
                <a:extLst>
                  <a:ext uri="{0D108BD9-81ED-4DB2-BD59-A6C34878D82A}">
                    <a16:rowId xmlns:a16="http://schemas.microsoft.com/office/drawing/2014/main" val="10000"/>
                  </a:ext>
                </a:extLst>
              </a:tr>
              <a:tr h="1512079">
                <a:tc>
                  <a:txBody>
                    <a:bodyPr/>
                    <a:lstStyle/>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Healthcare providers and services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Financial services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Legal services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US" sz="800" b="0" i="0" u="none" strike="noStrike" kern="1200" cap="none" spc="0" normalizeH="0" baseline="0" noProof="0" dirty="0">
                          <a:ln>
                            <a:noFill/>
                          </a:ln>
                          <a:solidFill>
                            <a:srgbClr val="505050"/>
                          </a:solidFill>
                          <a:effectLst/>
                          <a:uLnTx/>
                          <a:uFillTx/>
                          <a:latin typeface="Segoe UI" pitchFamily="34" charset="0"/>
                          <a:ea typeface="+mn-ea"/>
                          <a:cs typeface="Segoe UI" panose="020B0502040204020203" pitchFamily="34" charset="0"/>
                        </a:rPr>
                        <a:t>Any service that collects PII, SSNs, credit card data, etc.</a:t>
                      </a:r>
                    </a:p>
                  </a:txBody>
                  <a:tcPr>
                    <a:lnL w="12700" cmpd="sng">
                      <a:noFill/>
                    </a:lnL>
                    <a:lnR w="12700" cap="flat" cmpd="sng" algn="ctr">
                      <a:solidFill>
                        <a:schemeClr val="bg1">
                          <a:lumMod val="9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Biotech, medicine and healthcare (FDA, HIPPA etc.)</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Insurance brokers or providers. Investment services (SEC, SOX etc.)</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Food processing and manufacturing (FDA etc.)</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Toys and device manufacturing (CPSIA, FCC etc.)</a:t>
                      </a:r>
                    </a:p>
                  </a:txBody>
                  <a:tcPr marT="73152" marB="73152">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Software consulting and application development</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Software-as-a-Service (SaaS) providers</a:t>
                      </a:r>
                    </a:p>
                    <a:p>
                      <a:pPr marL="0" marR="0" lvl="0" indent="-457070" algn="l" defTabSz="1217889" rtl="0" eaLnBrk="1" fontAlgn="auto" latinLnBrk="0" hangingPunct="1">
                        <a:lnSpc>
                          <a:spcPct val="100000"/>
                        </a:lnSpc>
                        <a:spcBef>
                          <a:spcPts val="0"/>
                        </a:spcBef>
                        <a:spcAft>
                          <a:spcPts val="300"/>
                        </a:spcAft>
                        <a:buClrTx/>
                        <a:buSzTx/>
                        <a:buFont typeface="Arial" pitchFamily="34" charset="0"/>
                        <a:buNone/>
                        <a:tabLst/>
                        <a:defRPr/>
                      </a:pPr>
                      <a:r>
                        <a:rPr kumimoji="0" lang="en-IN" sz="800" b="0" i="0" u="none" strike="noStrike" kern="1200" cap="none" spc="0" normalizeH="0" baseline="0" dirty="0">
                          <a:ln>
                            <a:noFill/>
                          </a:ln>
                          <a:solidFill>
                            <a:srgbClr val="505050"/>
                          </a:solidFill>
                          <a:effectLst/>
                          <a:uLnTx/>
                          <a:uFillTx/>
                          <a:latin typeface="Segoe UI" pitchFamily="34" charset="0"/>
                          <a:ea typeface="+mn-ea"/>
                          <a:cs typeface="Segoe UI" panose="020B0502040204020203" pitchFamily="34" charset="0"/>
                        </a:rPr>
                        <a:t>Online e-retailers</a:t>
                      </a:r>
                    </a:p>
                  </a:txBody>
                  <a:tcPr marT="73152" marB="73152">
                    <a:lnL w="12700" cap="flat" cmpd="sng" algn="ctr">
                      <a:solidFill>
                        <a:schemeClr val="bg1">
                          <a:lumMod val="95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15" name="Rectangle 14"/>
          <p:cNvSpPr/>
          <p:nvPr/>
        </p:nvSpPr>
        <p:spPr>
          <a:xfrm flipH="1">
            <a:off x="8148838" y="3803706"/>
            <a:ext cx="3890762" cy="2928882"/>
          </a:xfrm>
          <a:prstGeom prst="rect">
            <a:avLst/>
          </a:prstGeom>
          <a:solidFill>
            <a:schemeClr val="bg1">
              <a:lumMod val="95000"/>
            </a:schemeClr>
          </a:solidFill>
          <a:ln w="9525">
            <a:noFill/>
          </a:ln>
          <a:effectLst/>
        </p:spPr>
        <p:style>
          <a:lnRef idx="2">
            <a:schemeClr val="accent2"/>
          </a:lnRef>
          <a:fillRef idx="1">
            <a:schemeClr val="lt1"/>
          </a:fillRef>
          <a:effectRef idx="0">
            <a:schemeClr val="accent2"/>
          </a:effectRef>
          <a:fontRef idx="minor">
            <a:schemeClr val="dk1"/>
          </a:fontRef>
        </p:style>
        <p:txBody>
          <a:bodyPr lIns="137160" tIns="91440" rIns="137160" bIns="91440" anchor="t"/>
          <a:lstStyle/>
          <a:p>
            <a:pPr marL="0" lvl="1" defTabSz="912813" fontAlgn="base">
              <a:spcBef>
                <a:spcPct val="0"/>
              </a:spcBef>
              <a:spcAft>
                <a:spcPts val="600"/>
              </a:spcAft>
              <a:buClr>
                <a:schemeClr val="tx1"/>
              </a:buClr>
              <a:tabLst>
                <a:tab pos="115888" algn="l"/>
                <a:tab pos="231775" algn="l"/>
              </a:tabLst>
              <a:defRPr/>
            </a:pPr>
            <a:r>
              <a:rPr lang="en-US" sz="1050" dirty="0">
                <a:solidFill>
                  <a:srgbClr val="4F4F4F"/>
                </a:solidFill>
              </a:rPr>
              <a:t>Use the following questions to identify any customers with specialized IT needs who need one or more of the features only available in Enterprise E3 with Software Assurance. This will only be a small subset of customers.</a:t>
            </a:r>
            <a:endParaRPr lang="en-US" sz="1050" b="1" dirty="0">
              <a:solidFill>
                <a:schemeClr val="tx1"/>
              </a:solidFill>
            </a:endParaRPr>
          </a:p>
          <a:p>
            <a:pPr marL="0" lvl="1" defTabSz="912813" fontAlgn="base">
              <a:spcBef>
                <a:spcPct val="0"/>
              </a:spcBef>
              <a:spcAft>
                <a:spcPts val="300"/>
              </a:spcAft>
              <a:buClr>
                <a:schemeClr val="tx1"/>
              </a:buClr>
              <a:tabLst>
                <a:tab pos="115888" algn="l"/>
                <a:tab pos="231775" algn="l"/>
              </a:tabLst>
              <a:defRPr/>
            </a:pPr>
            <a:r>
              <a:rPr lang="en-US" sz="1050" b="1" dirty="0">
                <a:solidFill>
                  <a:schemeClr val="tx1"/>
                </a:solidFill>
              </a:rPr>
              <a:t>Do your employees need access to a virtualized or cloud-hosted desktop?</a:t>
            </a:r>
          </a:p>
          <a:p>
            <a:pPr marL="0" lvl="2" defTabSz="912813" fontAlgn="base">
              <a:spcBef>
                <a:spcPct val="0"/>
              </a:spcBef>
              <a:spcAft>
                <a:spcPts val="600"/>
              </a:spcAft>
              <a:buClr>
                <a:schemeClr val="tx1"/>
              </a:buClr>
              <a:defRPr/>
            </a:pPr>
            <a:r>
              <a:rPr lang="en-US" sz="1050" b="1" i="1" dirty="0">
                <a:solidFill>
                  <a:schemeClr val="tx2"/>
                </a:solidFill>
              </a:rPr>
              <a:t>If yes</a:t>
            </a:r>
            <a:r>
              <a:rPr lang="en-US" sz="1050" i="1" dirty="0">
                <a:solidFill>
                  <a:schemeClr val="tx1"/>
                </a:solidFill>
              </a:rPr>
              <a:t>, consider Enterprise E3 with Software Assurance, available through the Open Volume Licensing Program or ask your licensing specialist for guidance </a:t>
            </a:r>
            <a:r>
              <a:rPr lang="en-US" sz="1050" i="1" dirty="0">
                <a:solidFill>
                  <a:schemeClr val="tx1"/>
                </a:solidFill>
                <a:hlinkClick r:id="rId3"/>
              </a:rPr>
              <a:t>Learn more here</a:t>
            </a:r>
            <a:r>
              <a:rPr lang="en-US" sz="1050" i="1" dirty="0">
                <a:solidFill>
                  <a:schemeClr val="tx1"/>
                </a:solidFill>
              </a:rPr>
              <a:t>.</a:t>
            </a:r>
          </a:p>
          <a:p>
            <a:pPr marL="0" lvl="1" defTabSz="912813" fontAlgn="base">
              <a:spcBef>
                <a:spcPct val="0"/>
              </a:spcBef>
              <a:spcAft>
                <a:spcPts val="300"/>
              </a:spcAft>
              <a:buClr>
                <a:schemeClr val="tx1"/>
              </a:buClr>
              <a:tabLst>
                <a:tab pos="115888" algn="l"/>
                <a:tab pos="231775" algn="l"/>
              </a:tabLst>
              <a:defRPr/>
            </a:pPr>
            <a:r>
              <a:rPr lang="en-US" sz="1050" b="1" dirty="0">
                <a:solidFill>
                  <a:schemeClr val="tx1"/>
                </a:solidFill>
              </a:rPr>
              <a:t>Do you have any users who need to continue using earlier versions of Windows?</a:t>
            </a:r>
          </a:p>
          <a:p>
            <a:pPr marL="0" lvl="2" defTabSz="912813" fontAlgn="base">
              <a:spcBef>
                <a:spcPct val="0"/>
              </a:spcBef>
              <a:spcAft>
                <a:spcPts val="600"/>
              </a:spcAft>
              <a:buClr>
                <a:schemeClr val="tx1"/>
              </a:buClr>
              <a:defRPr/>
            </a:pPr>
            <a:r>
              <a:rPr lang="en-US" sz="1050" b="1" i="1" dirty="0">
                <a:solidFill>
                  <a:schemeClr val="tx2"/>
                </a:solidFill>
              </a:rPr>
              <a:t>If yes, </a:t>
            </a:r>
            <a:r>
              <a:rPr lang="en-US" sz="1050" i="1" dirty="0">
                <a:solidFill>
                  <a:schemeClr val="tx1"/>
                </a:solidFill>
              </a:rPr>
              <a:t>then ask why and probe to see if Windows 10 could still work. For instance, if they are concerned about app compatibility, ask if they have tested to see if the app(s) in question will work on Windows 10. If it looks like they really do need access to earlier versions, then they need downgrade</a:t>
            </a:r>
          </a:p>
        </p:txBody>
      </p:sp>
      <p:sp>
        <p:nvSpPr>
          <p:cNvPr id="20" name="Rectangle 19"/>
          <p:cNvSpPr/>
          <p:nvPr/>
        </p:nvSpPr>
        <p:spPr bwMode="auto">
          <a:xfrm>
            <a:off x="8148838" y="3292260"/>
            <a:ext cx="3890761" cy="463027"/>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37160" tIns="32004" rIns="64008" bIns="32004" anchor="ctr"/>
          <a:lstStyle/>
          <a:p>
            <a:pPr marL="190500" indent="-190500" defTabSz="1142991">
              <a:defRPr/>
            </a:pPr>
            <a:r>
              <a:rPr lang="en-US" sz="1400" b="1" dirty="0">
                <a:solidFill>
                  <a:srgbClr val="FFFFFF"/>
                </a:solidFill>
              </a:rPr>
              <a:t>3. Assessing if Enterprise E3 with SA is a better fit</a:t>
            </a:r>
          </a:p>
        </p:txBody>
      </p:sp>
      <p:sp>
        <p:nvSpPr>
          <p:cNvPr id="19" name="Rectangle 18"/>
          <p:cNvSpPr/>
          <p:nvPr/>
        </p:nvSpPr>
        <p:spPr bwMode="auto">
          <a:xfrm>
            <a:off x="152404" y="586853"/>
            <a:ext cx="3890759" cy="365760"/>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37160" tIns="32004" rIns="137160" bIns="32004" anchor="ctr"/>
          <a:lstStyle/>
          <a:p>
            <a:pPr defTabSz="1142991">
              <a:defRPr/>
            </a:pPr>
            <a:r>
              <a:rPr lang="en-US" sz="1400" b="1" dirty="0">
                <a:solidFill>
                  <a:srgbClr val="FFFFFF"/>
                </a:solidFill>
              </a:rPr>
              <a:t>1. Before the call </a:t>
            </a:r>
          </a:p>
        </p:txBody>
      </p:sp>
    </p:spTree>
    <p:extLst>
      <p:ext uri="{BB962C8B-B14F-4D97-AF65-F5344CB8AC3E}">
        <p14:creationId xmlns:p14="http://schemas.microsoft.com/office/powerpoint/2010/main" val="121606914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4468620"/>
            <a:ext cx="3890763" cy="2263968"/>
          </a:xfrm>
          <a:prstGeom prst="rect">
            <a:avLst/>
          </a:prstGeom>
          <a:solidFill>
            <a:schemeClr val="bg1">
              <a:lumMod val="95000"/>
            </a:schemeClr>
          </a:solidFill>
          <a:ln w="9525">
            <a:noFill/>
          </a:ln>
        </p:spPr>
        <p:txBody>
          <a:bodyPr wrap="square" lIns="182880" tIns="91440" rIns="182880" bIns="91440">
            <a:noAutofit/>
          </a:bodyPr>
          <a:lstStyle/>
          <a:p>
            <a:pPr marL="0" lvl="1" defTabSz="912813" fontAlgn="base">
              <a:spcBef>
                <a:spcPct val="0"/>
              </a:spcBef>
              <a:spcAft>
                <a:spcPts val="100"/>
              </a:spcAft>
              <a:tabLst>
                <a:tab pos="115888" algn="l"/>
                <a:tab pos="231775" algn="l"/>
              </a:tabLst>
              <a:defRPr/>
            </a:pPr>
            <a:r>
              <a:rPr lang="en-US" sz="1000" b="1" dirty="0">
                <a:solidFill>
                  <a:schemeClr val="tx2"/>
                </a:solidFill>
              </a:rPr>
              <a:t>Why is Windows 10 Enterprise E3 the right choice for SMBs with specialized security and management needs?</a:t>
            </a:r>
          </a:p>
          <a:p>
            <a:pPr marL="0" lvl="1" defTabSz="912813" fontAlgn="base">
              <a:spcAft>
                <a:spcPts val="600"/>
              </a:spcAft>
              <a:tabLst>
                <a:tab pos="115888" algn="l"/>
                <a:tab pos="231775" algn="l"/>
              </a:tabLst>
              <a:defRPr/>
            </a:pPr>
            <a:r>
              <a:rPr lang="en-US" sz="1000" dirty="0">
                <a:solidFill>
                  <a:srgbClr val="4F4F4F"/>
                </a:solidFill>
              </a:rPr>
              <a:t>With Enterprise E3, you can get </a:t>
            </a:r>
            <a:r>
              <a:rPr lang="en-US" altLang="zh-CN" sz="1000" dirty="0">
                <a:solidFill>
                  <a:srgbClr val="4F4F4F"/>
                </a:solidFill>
              </a:rPr>
              <a:t>enterprise-grade security and control for your business – with small-business-friendly pricing. </a:t>
            </a:r>
            <a:endParaRPr lang="en-US" sz="1000" dirty="0">
              <a:solidFill>
                <a:srgbClr val="4F4F4F"/>
              </a:solidFill>
            </a:endParaRPr>
          </a:p>
          <a:p>
            <a:pPr lvl="0" defTabSz="912813" fontAlgn="base">
              <a:spcBef>
                <a:spcPct val="0"/>
              </a:spcBef>
              <a:spcAft>
                <a:spcPts val="100"/>
              </a:spcAft>
            </a:pPr>
            <a:r>
              <a:rPr lang="en-US" sz="1000" b="1" dirty="0">
                <a:solidFill>
                  <a:schemeClr val="accent1"/>
                </a:solidFill>
              </a:rPr>
              <a:t>The most secure Windows ever </a:t>
            </a:r>
          </a:p>
          <a:p>
            <a:pPr fontAlgn="base">
              <a:spcBef>
                <a:spcPct val="0"/>
              </a:spcBef>
              <a:spcAft>
                <a:spcPts val="300"/>
              </a:spcAft>
              <a:buClr>
                <a:schemeClr val="tx1"/>
              </a:buClr>
            </a:pPr>
            <a:r>
              <a:rPr lang="en-US" sz="1000" b="1" dirty="0">
                <a:solidFill>
                  <a:srgbClr val="4F4F4F"/>
                </a:solidFill>
              </a:rPr>
              <a:t>Your data is your business. It’s your revenue stream - your livelihood.</a:t>
            </a:r>
            <a:r>
              <a:rPr lang="en-US" sz="1000" dirty="0">
                <a:solidFill>
                  <a:srgbClr val="4F4F4F"/>
                </a:solidFill>
              </a:rPr>
              <a:t> Protect your sensitive data, your devices, your customer identities, and your intellectual property – with the same level of enterprise-grade protection and control trusted by many of the world’s largest organizations.</a:t>
            </a:r>
          </a:p>
          <a:p>
            <a:pPr marL="171450" indent="-171450" fontAlgn="base">
              <a:spcBef>
                <a:spcPct val="0"/>
              </a:spcBef>
              <a:spcAft>
                <a:spcPts val="300"/>
              </a:spcAft>
              <a:buClr>
                <a:schemeClr val="tx1"/>
              </a:buClr>
              <a:buFont typeface="Arial" panose="020B0604020202020204" pitchFamily="34" charset="0"/>
              <a:buChar char="•"/>
            </a:pPr>
            <a:r>
              <a:rPr lang="en-US" sz="1000" b="1" dirty="0">
                <a:solidFill>
                  <a:srgbClr val="4F4F4F"/>
                </a:solidFill>
              </a:rPr>
              <a:t>Credential Guard: </a:t>
            </a:r>
            <a:r>
              <a:rPr lang="en-US" sz="1000" dirty="0">
                <a:solidFill>
                  <a:srgbClr val="6B6B6B"/>
                </a:solidFill>
              </a:rPr>
              <a:t>additional malware protection for users authenticated on your network</a:t>
            </a:r>
            <a:endParaRPr lang="en-US" sz="1000" b="1" dirty="0">
              <a:solidFill>
                <a:srgbClr val="4F4F4F"/>
              </a:solidFill>
            </a:endParaRPr>
          </a:p>
          <a:p>
            <a:pPr fontAlgn="base">
              <a:spcBef>
                <a:spcPct val="0"/>
              </a:spcBef>
              <a:spcAft>
                <a:spcPts val="300"/>
              </a:spcAft>
              <a:buClr>
                <a:schemeClr val="tx1"/>
              </a:buClr>
            </a:pPr>
            <a:endParaRPr lang="en-US" sz="1000" dirty="0">
              <a:solidFill>
                <a:srgbClr val="4F4F4F"/>
              </a:solidFill>
            </a:endParaRPr>
          </a:p>
        </p:txBody>
      </p:sp>
      <p:sp>
        <p:nvSpPr>
          <p:cNvPr id="52" name="Rectangle 51"/>
          <p:cNvSpPr/>
          <p:nvPr/>
        </p:nvSpPr>
        <p:spPr bwMode="auto">
          <a:xfrm>
            <a:off x="8148837" y="138467"/>
            <a:ext cx="3890763" cy="365192"/>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82880" tIns="32004" rIns="64008" bIns="32004" anchor="ctr"/>
          <a:lstStyle/>
          <a:p>
            <a:pPr defTabSz="1142991">
              <a:defRPr/>
            </a:pPr>
            <a:r>
              <a:rPr lang="en-US" sz="1400" b="1" dirty="0">
                <a:solidFill>
                  <a:srgbClr val="FFFFFF"/>
                </a:solidFill>
              </a:rPr>
              <a:t>5. Sell new devices</a:t>
            </a:r>
          </a:p>
        </p:txBody>
      </p:sp>
      <p:sp>
        <p:nvSpPr>
          <p:cNvPr id="53" name="Rectangle 52"/>
          <p:cNvSpPr/>
          <p:nvPr/>
        </p:nvSpPr>
        <p:spPr>
          <a:xfrm>
            <a:off x="8148837" y="503659"/>
            <a:ext cx="3890763" cy="6228929"/>
          </a:xfrm>
          <a:prstGeom prst="rect">
            <a:avLst/>
          </a:prstGeom>
          <a:solidFill>
            <a:schemeClr val="bg1">
              <a:lumMod val="95000"/>
            </a:schemeClr>
          </a:solidFill>
          <a:ln w="9525">
            <a:noFill/>
          </a:ln>
        </p:spPr>
        <p:txBody>
          <a:bodyPr wrap="square" lIns="182880" tIns="91440" rIns="182880" bIns="91440">
            <a:noAutofit/>
          </a:bodyPr>
          <a:lstStyle/>
          <a:p>
            <a:pPr defTabSz="912813" fontAlgn="base">
              <a:spcBef>
                <a:spcPct val="0"/>
              </a:spcBef>
              <a:spcAft>
                <a:spcPts val="600"/>
              </a:spcAft>
              <a:tabLst>
                <a:tab pos="115888" algn="l"/>
                <a:tab pos="231775" algn="l"/>
              </a:tabLst>
              <a:defRPr/>
            </a:pPr>
            <a:r>
              <a:rPr lang="en-US" sz="1050" i="1" dirty="0">
                <a:solidFill>
                  <a:srgbClr val="4F4F4F"/>
                </a:solidFill>
              </a:rPr>
              <a:t>Certain features in Enterprise E3, such as Credential Guard and Device Guard have specific device requirements. Ask the customer the following questions about their device mix to determine if they need to purchase new devices.</a:t>
            </a:r>
            <a:endParaRPr lang="en-US" sz="1050" b="1" dirty="0">
              <a:solidFill>
                <a:srgbClr val="4F4F4F"/>
              </a:solidFill>
            </a:endParaRPr>
          </a:p>
          <a:p>
            <a:pPr defTabSz="912813" fontAlgn="base">
              <a:spcBef>
                <a:spcPct val="0"/>
              </a:spcBef>
              <a:spcAft>
                <a:spcPts val="300"/>
              </a:spcAft>
              <a:tabLst>
                <a:tab pos="115888" algn="l"/>
                <a:tab pos="231775" algn="l"/>
              </a:tabLst>
              <a:defRPr/>
            </a:pPr>
            <a:r>
              <a:rPr lang="en-US" sz="1050" b="1" dirty="0">
                <a:solidFill>
                  <a:srgbClr val="4F4F4F"/>
                </a:solidFill>
              </a:rPr>
              <a:t>Are you currently running Windows 10 Pro on your devices? </a:t>
            </a:r>
          </a:p>
          <a:p>
            <a:pPr marL="0" lvl="1" defTabSz="912813" fontAlgn="base">
              <a:spcAft>
                <a:spcPts val="600"/>
              </a:spcAft>
              <a:tabLst>
                <a:tab pos="115888" algn="l"/>
                <a:tab pos="231775" algn="l"/>
              </a:tabLst>
              <a:defRPr/>
            </a:pPr>
            <a:r>
              <a:rPr lang="en-US" sz="1050" b="1" i="1" dirty="0">
                <a:solidFill>
                  <a:schemeClr val="tx2"/>
                </a:solidFill>
              </a:rPr>
              <a:t>If yes: </a:t>
            </a:r>
            <a:r>
              <a:rPr lang="en-US" sz="1050" dirty="0">
                <a:solidFill>
                  <a:srgbClr val="4F4F4F"/>
                </a:solidFill>
              </a:rPr>
              <a:t>Great! You will need to be running the Anniversary Update (or newer) in order to deploy a Windows Enterprise CSP subscription. And because Windows is now delivered as a service your CSP subscription includes Windows 10 Enterprise at no additional cost.</a:t>
            </a:r>
          </a:p>
          <a:p>
            <a:pPr marL="0" lvl="1" defTabSz="912813" fontAlgn="base">
              <a:spcAft>
                <a:spcPts val="600"/>
              </a:spcAft>
              <a:tabLst>
                <a:tab pos="115888" algn="l"/>
                <a:tab pos="231775" algn="l"/>
              </a:tabLst>
              <a:defRPr/>
            </a:pPr>
            <a:r>
              <a:rPr lang="en-US" sz="1050" b="1" i="1" dirty="0">
                <a:solidFill>
                  <a:schemeClr val="tx2"/>
                </a:solidFill>
              </a:rPr>
              <a:t>If no: </a:t>
            </a:r>
            <a:r>
              <a:rPr lang="en-US" sz="1050" dirty="0">
                <a:solidFill>
                  <a:srgbClr val="4F4F4F"/>
                </a:solidFill>
              </a:rPr>
              <a:t>In order to deploy Windows 10 Enterprise E3 PCs and devices need to be running Windows 10 Pro Anniversary Update (</a:t>
            </a:r>
            <a:r>
              <a:rPr lang="en-US" sz="1050" dirty="0" err="1">
                <a:solidFill>
                  <a:srgbClr val="4F4F4F"/>
                </a:solidFill>
              </a:rPr>
              <a:t>ver</a:t>
            </a:r>
            <a:r>
              <a:rPr lang="en-US" sz="1050" dirty="0">
                <a:solidFill>
                  <a:srgbClr val="4F4F4F"/>
                </a:solidFill>
              </a:rPr>
              <a:t> 1607) or newer. Customers on Windows 7 Pro or 8.1 Pro can upgrade to Windows 10 Pro for no additional cost (as part of their Windows in CSP subscription). </a:t>
            </a:r>
            <a:br>
              <a:rPr lang="en-US" sz="1050" dirty="0">
                <a:solidFill>
                  <a:srgbClr val="4F4F4F"/>
                </a:solidFill>
                <a:highlight>
                  <a:srgbClr val="FFFF00"/>
                </a:highlight>
              </a:rPr>
            </a:br>
            <a:br>
              <a:rPr lang="en-US" sz="700" dirty="0">
                <a:solidFill>
                  <a:srgbClr val="4F4F4F"/>
                </a:solidFill>
                <a:highlight>
                  <a:srgbClr val="FFFF00"/>
                </a:highlight>
              </a:rPr>
            </a:br>
            <a:r>
              <a:rPr lang="en-US" sz="1050" b="1" dirty="0">
                <a:solidFill>
                  <a:srgbClr val="4F4F4F"/>
                </a:solidFill>
              </a:rPr>
              <a:t>What kinds of devices are you currently using?</a:t>
            </a:r>
          </a:p>
          <a:p>
            <a:pPr marL="0" lvl="1" defTabSz="912813" fontAlgn="base">
              <a:spcBef>
                <a:spcPct val="0"/>
              </a:spcBef>
              <a:spcAft>
                <a:spcPts val="300"/>
              </a:spcAft>
              <a:defRPr/>
            </a:pPr>
            <a:r>
              <a:rPr lang="en-US" sz="1050" dirty="0">
                <a:solidFill>
                  <a:srgbClr val="4F4F4F"/>
                </a:solidFill>
              </a:rPr>
              <a:t>Some features in Enterprise E3 have specific device requirements, such as:</a:t>
            </a:r>
          </a:p>
          <a:p>
            <a:pPr marL="285750" lvl="2" indent="-114300" defTabSz="912813" fontAlgn="base">
              <a:spcBef>
                <a:spcPct val="0"/>
              </a:spcBef>
              <a:spcAft>
                <a:spcPct val="0"/>
              </a:spcAft>
              <a:buFont typeface="Arial" panose="020B0604020202020204" pitchFamily="34" charset="0"/>
              <a:buChar char="•"/>
              <a:defRPr/>
            </a:pPr>
            <a:r>
              <a:rPr lang="en-US" sz="1050" dirty="0">
                <a:solidFill>
                  <a:srgbClr val="4F4F4F"/>
                </a:solidFill>
              </a:rPr>
              <a:t>UEFI 2.3.1 or greater with Trusted Boot; </a:t>
            </a:r>
          </a:p>
          <a:p>
            <a:pPr marL="285750" lvl="2" indent="-114300" defTabSz="912813" fontAlgn="base">
              <a:spcBef>
                <a:spcPct val="0"/>
              </a:spcBef>
              <a:spcAft>
                <a:spcPct val="0"/>
              </a:spcAft>
              <a:buFont typeface="Arial" panose="020B0604020202020204" pitchFamily="34" charset="0"/>
              <a:buChar char="•"/>
              <a:defRPr/>
            </a:pPr>
            <a:r>
              <a:rPr lang="en-US" sz="1050" dirty="0">
                <a:solidFill>
                  <a:srgbClr val="4F4F4F"/>
                </a:solidFill>
              </a:rPr>
              <a:t>Virtualization Extensions (VT-x)</a:t>
            </a:r>
          </a:p>
          <a:p>
            <a:pPr marL="285750" lvl="2" indent="-114300" defTabSz="912813" fontAlgn="base">
              <a:spcBef>
                <a:spcPct val="0"/>
              </a:spcBef>
              <a:spcAft>
                <a:spcPct val="0"/>
              </a:spcAft>
              <a:buFont typeface="Arial" panose="020B0604020202020204" pitchFamily="34" charset="0"/>
              <a:buChar char="•"/>
              <a:defRPr/>
            </a:pPr>
            <a:r>
              <a:rPr lang="en-US" sz="1050" dirty="0">
                <a:solidFill>
                  <a:srgbClr val="4F4F4F"/>
                </a:solidFill>
              </a:rPr>
              <a:t>x64 version of Windows</a:t>
            </a:r>
          </a:p>
          <a:p>
            <a:pPr marL="285750" lvl="2" indent="-114300" defTabSz="912813" fontAlgn="base">
              <a:spcBef>
                <a:spcPct val="0"/>
              </a:spcBef>
              <a:spcAft>
                <a:spcPct val="0"/>
              </a:spcAft>
              <a:buFont typeface="Arial" panose="020B0604020202020204" pitchFamily="34" charset="0"/>
              <a:buChar char="•"/>
              <a:defRPr/>
            </a:pPr>
            <a:r>
              <a:rPr lang="en-US" sz="1050" dirty="0">
                <a:solidFill>
                  <a:srgbClr val="4F4F4F"/>
                </a:solidFill>
              </a:rPr>
              <a:t>BIOS Lock</a:t>
            </a:r>
          </a:p>
          <a:p>
            <a:pPr marL="285750" lvl="2" indent="-114300" defTabSz="912813" fontAlgn="base">
              <a:spcBef>
                <a:spcPct val="0"/>
              </a:spcBef>
              <a:spcAft>
                <a:spcPts val="600"/>
              </a:spcAft>
              <a:buFont typeface="Arial" panose="020B0604020202020204" pitchFamily="34" charset="0"/>
              <a:buChar char="•"/>
              <a:defRPr/>
            </a:pPr>
            <a:r>
              <a:rPr lang="en-US" sz="1050" dirty="0">
                <a:solidFill>
                  <a:srgbClr val="4F4F4F"/>
                </a:solidFill>
              </a:rPr>
              <a:t>TPM chip 1.2 or greater</a:t>
            </a:r>
          </a:p>
          <a:p>
            <a:pPr marL="0" lvl="1" defTabSz="912813" fontAlgn="base">
              <a:spcBef>
                <a:spcPct val="0"/>
              </a:spcBef>
              <a:spcAft>
                <a:spcPct val="0"/>
              </a:spcAft>
              <a:tabLst>
                <a:tab pos="115888" algn="l"/>
                <a:tab pos="231775" algn="l"/>
              </a:tabLst>
              <a:defRPr/>
            </a:pPr>
            <a:r>
              <a:rPr lang="en-US" sz="1050" dirty="0">
                <a:solidFill>
                  <a:srgbClr val="4F4F4F"/>
                </a:solidFill>
              </a:rPr>
              <a:t>So to get the most out of Enterprise E3 you may need to purchase new Windows 10 Pro devices, which meet all of these requirements. There are variety of devices, including laptops, 2-in-1s, tablets, and smartphones, at price points that work with any budget. And because you can purchase Enterprise E3 only for the users that need the advanced security and control features, you could consider buying new devices only for those users. </a:t>
            </a:r>
            <a:r>
              <a:rPr lang="en-US" sz="1050" i="1" dirty="0">
                <a:solidFill>
                  <a:srgbClr val="4F4F4F"/>
                </a:solidFill>
              </a:rPr>
              <a:t>(Speak to any featured device offers you may have currently, refer customer to the featured device page or connect them with a device reseller.)</a:t>
            </a:r>
          </a:p>
        </p:txBody>
      </p:sp>
      <p:sp>
        <p:nvSpPr>
          <p:cNvPr id="8" name="Rectangle 7"/>
          <p:cNvSpPr/>
          <p:nvPr/>
        </p:nvSpPr>
        <p:spPr bwMode="auto">
          <a:xfrm>
            <a:off x="152404" y="3912388"/>
            <a:ext cx="3890759" cy="554054"/>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82880" tIns="32004" rIns="64008" bIns="32004" anchor="ctr"/>
          <a:lstStyle/>
          <a:p>
            <a:pPr marL="190500" indent="-190500" defTabSz="1142991">
              <a:defRPr/>
            </a:pPr>
            <a:r>
              <a:rPr lang="en-US" sz="1400" b="1" dirty="0">
                <a:solidFill>
                  <a:srgbClr val="FFFFFF"/>
                </a:solidFill>
              </a:rPr>
              <a:t>4. Windows 10 Enterprise E3 value proposition</a:t>
            </a:r>
          </a:p>
        </p:txBody>
      </p:sp>
      <p:sp>
        <p:nvSpPr>
          <p:cNvPr id="12" name="Rectangle 11"/>
          <p:cNvSpPr/>
          <p:nvPr/>
        </p:nvSpPr>
        <p:spPr>
          <a:xfrm flipH="1">
            <a:off x="152400" y="478465"/>
            <a:ext cx="3890762" cy="3317357"/>
          </a:xfrm>
          <a:prstGeom prst="rect">
            <a:avLst/>
          </a:prstGeom>
          <a:solidFill>
            <a:schemeClr val="bg1">
              <a:lumMod val="95000"/>
            </a:schemeClr>
          </a:solidFill>
          <a:ln w="9525">
            <a:noFill/>
          </a:ln>
          <a:effectLst/>
        </p:spPr>
        <p:style>
          <a:lnRef idx="2">
            <a:schemeClr val="accent2"/>
          </a:lnRef>
          <a:fillRef idx="1">
            <a:schemeClr val="lt1"/>
          </a:fillRef>
          <a:effectRef idx="0">
            <a:schemeClr val="accent2"/>
          </a:effectRef>
          <a:fontRef idx="minor">
            <a:schemeClr val="dk1"/>
          </a:fontRef>
        </p:style>
        <p:txBody>
          <a:bodyPr lIns="182880" tIns="91440" rIns="182880" bIns="91440" anchor="t"/>
          <a:lstStyle/>
          <a:p>
            <a:pPr marL="0" lvl="1" defTabSz="912813" fontAlgn="base">
              <a:spcBef>
                <a:spcPct val="0"/>
              </a:spcBef>
              <a:spcAft>
                <a:spcPts val="600"/>
              </a:spcAft>
              <a:buClr>
                <a:schemeClr val="tx1"/>
              </a:buClr>
              <a:tabLst>
                <a:tab pos="115888" algn="l"/>
                <a:tab pos="231775" algn="l"/>
              </a:tabLst>
              <a:defRPr/>
            </a:pPr>
            <a:r>
              <a:rPr lang="en-US" sz="1050" i="1" dirty="0">
                <a:solidFill>
                  <a:schemeClr val="tx1"/>
                </a:solidFill>
              </a:rPr>
              <a:t>rights, only available in Windows 10 Enterprise E3 with Software Assurance.</a:t>
            </a:r>
            <a:endParaRPr lang="en-US" sz="1050" b="1" dirty="0">
              <a:solidFill>
                <a:schemeClr val="tx1"/>
              </a:solidFill>
            </a:endParaRPr>
          </a:p>
          <a:p>
            <a:pPr marL="0" lvl="1" defTabSz="912813" fontAlgn="base">
              <a:spcBef>
                <a:spcPct val="0"/>
              </a:spcBef>
              <a:spcAft>
                <a:spcPts val="300"/>
              </a:spcAft>
              <a:buClr>
                <a:schemeClr val="tx1"/>
              </a:buClr>
              <a:tabLst>
                <a:tab pos="115888" algn="l"/>
                <a:tab pos="231775" algn="l"/>
              </a:tabLst>
              <a:defRPr/>
            </a:pPr>
            <a:r>
              <a:rPr lang="en-US" sz="1050" b="1" dirty="0">
                <a:solidFill>
                  <a:schemeClr val="tx1"/>
                </a:solidFill>
              </a:rPr>
              <a:t>Does your business rely on any “mission critical” devices or systems? </a:t>
            </a:r>
            <a:r>
              <a:rPr lang="en-US" sz="1050" dirty="0">
                <a:solidFill>
                  <a:schemeClr val="tx1"/>
                </a:solidFill>
              </a:rPr>
              <a:t>(</a:t>
            </a:r>
            <a:r>
              <a:rPr lang="en-US" sz="1050" i="1" dirty="0">
                <a:solidFill>
                  <a:schemeClr val="tx1"/>
                </a:solidFill>
              </a:rPr>
              <a:t>If yes, then probe to find out more about the specific devices they are referring to and if they really require LTSB, see below)</a:t>
            </a:r>
          </a:p>
          <a:p>
            <a:pPr marL="0" lvl="2" defTabSz="912813" fontAlgn="base">
              <a:spcBef>
                <a:spcPct val="0"/>
              </a:spcBef>
              <a:spcAft>
                <a:spcPts val="600"/>
              </a:spcAft>
              <a:buClr>
                <a:schemeClr val="tx1"/>
              </a:buClr>
              <a:defRPr/>
            </a:pPr>
            <a:r>
              <a:rPr lang="en-US" sz="1050" dirty="0">
                <a:solidFill>
                  <a:schemeClr val="tx1"/>
                </a:solidFill>
              </a:rPr>
              <a:t>Some specialized systems – such as those in hospital emergency rooms, air traffic control towers, and financial trading systems—require strict IT system change management, making them unsuitable for the automatic feature updates delivered with Enterprise E3. The Long-Term Servicing Branch (LTSB) update schedule applies regular Windows 10 security updates, but withholds new feature updates. As a general guideline, if the PC requires Office it is probably not a special-purpose device. Do you have any devices that fall into this category? </a:t>
            </a:r>
            <a:r>
              <a:rPr lang="en-US" sz="1050" i="1" dirty="0">
                <a:solidFill>
                  <a:schemeClr val="tx1"/>
                </a:solidFill>
              </a:rPr>
              <a:t>(If yes, probe a bit more to find out what the devices do. If it looks like they really do need LTSB, direct them to Windows 10 Enterprise E3 with SA.)</a:t>
            </a:r>
          </a:p>
        </p:txBody>
      </p:sp>
      <p:sp>
        <p:nvSpPr>
          <p:cNvPr id="13" name="Rectangle 12"/>
          <p:cNvSpPr/>
          <p:nvPr/>
        </p:nvSpPr>
        <p:spPr>
          <a:xfrm>
            <a:off x="4150618" y="138467"/>
            <a:ext cx="3890763" cy="6594121"/>
          </a:xfrm>
          <a:prstGeom prst="rect">
            <a:avLst/>
          </a:prstGeom>
          <a:solidFill>
            <a:schemeClr val="bg1">
              <a:lumMod val="95000"/>
            </a:schemeClr>
          </a:solidFill>
          <a:ln w="9525">
            <a:noFill/>
          </a:ln>
        </p:spPr>
        <p:txBody>
          <a:bodyPr wrap="square" lIns="182880" tIns="91440" rIns="182880" bIns="91440">
            <a:noAutofit/>
          </a:bodyPr>
          <a:lstStyle/>
          <a:p>
            <a:pPr marL="111125" indent="-111125">
              <a:buFont typeface="Arial" panose="020B0604020202020204" pitchFamily="34" charset="0"/>
              <a:buChar char="•"/>
            </a:pPr>
            <a:r>
              <a:rPr lang="en-US" sz="1000" b="1" dirty="0">
                <a:solidFill>
                  <a:srgbClr val="4F4F4F"/>
                </a:solidFill>
              </a:rPr>
              <a:t>Device Guard: </a:t>
            </a:r>
            <a:r>
              <a:rPr lang="en-US" sz="1000" dirty="0">
                <a:solidFill>
                  <a:srgbClr val="6B6B6B"/>
                </a:solidFill>
              </a:rPr>
              <a:t>extra device protection against malware, untrusted apps, and executables</a:t>
            </a:r>
          </a:p>
          <a:p>
            <a:pPr marL="111125" indent="-111125">
              <a:buFont typeface="Arial" panose="020B0604020202020204" pitchFamily="34" charset="0"/>
              <a:buChar char="•"/>
            </a:pPr>
            <a:r>
              <a:rPr lang="en-US" sz="1000" b="1" dirty="0">
                <a:solidFill>
                  <a:srgbClr val="4F4F4F"/>
                </a:solidFill>
              </a:rPr>
              <a:t>AppLocker management</a:t>
            </a:r>
            <a:r>
              <a:rPr lang="en-US" sz="1000" dirty="0">
                <a:solidFill>
                  <a:srgbClr val="6B6B6B"/>
                </a:solidFill>
              </a:rPr>
              <a:t>: prevent the execution of unwanted applications in your network</a:t>
            </a:r>
          </a:p>
          <a:p>
            <a:pPr marL="111125" indent="-111125">
              <a:buFont typeface="Arial" panose="020B0604020202020204" pitchFamily="34" charset="0"/>
              <a:buChar char="•"/>
            </a:pPr>
            <a:r>
              <a:rPr lang="en-US" sz="1000" b="1" dirty="0">
                <a:solidFill>
                  <a:srgbClr val="4F4F4F"/>
                </a:solidFill>
              </a:rPr>
              <a:t>App-V: </a:t>
            </a:r>
            <a:r>
              <a:rPr lang="en-US" sz="1000" dirty="0">
                <a:solidFill>
                  <a:srgbClr val="6B6B6B"/>
                </a:solidFill>
              </a:rPr>
              <a:t>keep apps current and protected with the latest security updates and functionality</a:t>
            </a:r>
          </a:p>
          <a:p>
            <a:pPr marL="111125" indent="-111125">
              <a:spcAft>
                <a:spcPts val="600"/>
              </a:spcAft>
              <a:buFont typeface="Arial" panose="020B0604020202020204" pitchFamily="34" charset="0"/>
              <a:buChar char="•"/>
            </a:pPr>
            <a:r>
              <a:rPr lang="en-US" sz="1000" b="1" dirty="0">
                <a:solidFill>
                  <a:srgbClr val="4F4F4F"/>
                </a:solidFill>
              </a:rPr>
              <a:t>Managed User Experience: </a:t>
            </a:r>
            <a:r>
              <a:rPr lang="en-US" sz="1000" dirty="0">
                <a:solidFill>
                  <a:srgbClr val="6B6B6B"/>
                </a:solidFill>
              </a:rPr>
              <a:t>customize and lock down the user experience on specific devices</a:t>
            </a:r>
            <a:endParaRPr lang="en-US" sz="1000" dirty="0">
              <a:solidFill>
                <a:srgbClr val="4F4F4F"/>
              </a:solidFill>
            </a:endParaRPr>
          </a:p>
          <a:p>
            <a:pPr lvl="0" defTabSz="912813" fontAlgn="base">
              <a:spcBef>
                <a:spcPct val="0"/>
              </a:spcBef>
              <a:spcAft>
                <a:spcPct val="0"/>
              </a:spcAft>
            </a:pPr>
            <a:r>
              <a:rPr lang="en-US" sz="1000" b="1" dirty="0">
                <a:solidFill>
                  <a:schemeClr val="accent1"/>
                </a:solidFill>
              </a:rPr>
              <a:t>Managed by a trusted partner</a:t>
            </a:r>
          </a:p>
          <a:p>
            <a:pPr fontAlgn="base">
              <a:spcBef>
                <a:spcPct val="0"/>
              </a:spcBef>
              <a:spcAft>
                <a:spcPts val="300"/>
              </a:spcAft>
              <a:buClr>
                <a:schemeClr val="tx1"/>
              </a:buClr>
            </a:pPr>
            <a:r>
              <a:rPr lang="en-US" sz="1000" b="1" dirty="0">
                <a:solidFill>
                  <a:srgbClr val="4F4F4F"/>
                </a:solidFill>
              </a:rPr>
              <a:t>No IT? No worries. </a:t>
            </a:r>
            <a:r>
              <a:rPr lang="en-US" sz="1000" dirty="0">
                <a:solidFill>
                  <a:srgbClr val="4F4F4F"/>
                </a:solidFill>
              </a:rPr>
              <a:t>Get the time you need to focus on strategic priorities by letting an experienced, trusted partner customize a security strategy tailored to your business needs and handle all the day-to-day aspects of device configuration, implementation, and support. </a:t>
            </a:r>
          </a:p>
          <a:p>
            <a:pPr marL="111125" indent="-111125">
              <a:buFont typeface="Arial" panose="020B0604020202020204" pitchFamily="34" charset="0"/>
              <a:buChar char="•"/>
            </a:pPr>
            <a:r>
              <a:rPr lang="en-US" sz="1000" b="1" dirty="0">
                <a:solidFill>
                  <a:srgbClr val="4F4F4F"/>
                </a:solidFill>
              </a:rPr>
              <a:t>Comprehensive management and support: </a:t>
            </a:r>
            <a:r>
              <a:rPr lang="en-US" sz="1000" dirty="0">
                <a:solidFill>
                  <a:srgbClr val="6B6B6B"/>
                </a:solidFill>
              </a:rPr>
              <a:t>we can handle all aspects of users, subscriptions, implementation, and configuration of services and devices</a:t>
            </a:r>
          </a:p>
          <a:p>
            <a:pPr marL="111125" indent="-111125">
              <a:buFont typeface="Arial" panose="020B0604020202020204" pitchFamily="34" charset="0"/>
              <a:buChar char="•"/>
            </a:pPr>
            <a:r>
              <a:rPr lang="en-US" sz="1000" b="1" dirty="0">
                <a:solidFill>
                  <a:srgbClr val="4F4F4F"/>
                </a:solidFill>
              </a:rPr>
              <a:t>Scalable IT: </a:t>
            </a:r>
            <a:r>
              <a:rPr lang="en-US" sz="1000" dirty="0">
                <a:solidFill>
                  <a:srgbClr val="6B6B6B"/>
                </a:solidFill>
              </a:rPr>
              <a:t>get flexible IT support, as little or as much as you need, as your business grows</a:t>
            </a:r>
          </a:p>
          <a:p>
            <a:pPr marL="111125" indent="-111125">
              <a:buFont typeface="Arial" panose="020B0604020202020204" pitchFamily="34" charset="0"/>
              <a:buChar char="•"/>
            </a:pPr>
            <a:r>
              <a:rPr lang="en-US" sz="1000" b="1" dirty="0">
                <a:solidFill>
                  <a:srgbClr val="4F4F4F"/>
                </a:solidFill>
              </a:rPr>
              <a:t>Single point of contact: </a:t>
            </a:r>
            <a:r>
              <a:rPr lang="en-US" sz="1000" dirty="0">
                <a:solidFill>
                  <a:srgbClr val="6B6B6B"/>
                </a:solidFill>
              </a:rPr>
              <a:t>save time with one partner that knows and understands your business</a:t>
            </a:r>
          </a:p>
          <a:p>
            <a:pPr marL="111125" indent="-111125">
              <a:spcAft>
                <a:spcPts val="600"/>
              </a:spcAft>
              <a:buFont typeface="Arial" panose="020B0604020202020204" pitchFamily="34" charset="0"/>
              <a:buChar char="•"/>
            </a:pPr>
            <a:r>
              <a:rPr lang="en-US" sz="1000" b="1" dirty="0">
                <a:solidFill>
                  <a:srgbClr val="4F4F4F"/>
                </a:solidFill>
              </a:rPr>
              <a:t>Customized security strategy: </a:t>
            </a:r>
            <a:r>
              <a:rPr lang="en-US" sz="1000" dirty="0">
                <a:solidFill>
                  <a:srgbClr val="6B6B6B"/>
                </a:solidFill>
              </a:rPr>
              <a:t>we’ll use our years of experience in Windows and cloud deployments to tailor a security strategy based on your business needs and goals</a:t>
            </a:r>
            <a:endParaRPr lang="en-US" sz="1000" b="1" dirty="0">
              <a:solidFill>
                <a:srgbClr val="00BBF1"/>
              </a:solidFill>
            </a:endParaRPr>
          </a:p>
          <a:p>
            <a:pPr lvl="0" defTabSz="912813" fontAlgn="base">
              <a:spcBef>
                <a:spcPct val="0"/>
              </a:spcBef>
              <a:spcAft>
                <a:spcPct val="0"/>
              </a:spcAft>
            </a:pPr>
            <a:r>
              <a:rPr lang="en-US" sz="1000" b="1" dirty="0">
                <a:solidFill>
                  <a:schemeClr val="accent1"/>
                </a:solidFill>
              </a:rPr>
              <a:t>Easy pricing for small businesses</a:t>
            </a:r>
          </a:p>
          <a:p>
            <a:pPr fontAlgn="base">
              <a:spcBef>
                <a:spcPct val="0"/>
              </a:spcBef>
              <a:spcAft>
                <a:spcPts val="300"/>
              </a:spcAft>
              <a:buClr>
                <a:schemeClr val="tx1"/>
              </a:buClr>
            </a:pPr>
            <a:r>
              <a:rPr lang="en-US" sz="1000" b="1" dirty="0">
                <a:solidFill>
                  <a:srgbClr val="4F4F4F"/>
                </a:solidFill>
              </a:rPr>
              <a:t>Scale up or down – month-to-month.</a:t>
            </a:r>
            <a:r>
              <a:rPr lang="en-US" sz="1000" dirty="0">
                <a:solidFill>
                  <a:srgbClr val="4F4F4F"/>
                </a:solidFill>
              </a:rPr>
              <a:t> Reduce up-front costs with a pay-as-you go subscription model, paying only for the users you need on a monthly basis – up or down. Your partner can also easily reassign licenses, onboard new employees, or add and manage additional cloud services as necessary. </a:t>
            </a:r>
          </a:p>
          <a:p>
            <a:pPr marL="111125" indent="-111125">
              <a:buFont typeface="Arial" panose="020B0604020202020204" pitchFamily="34" charset="0"/>
              <a:buChar char="•"/>
            </a:pPr>
            <a:r>
              <a:rPr lang="en-US" sz="1000" b="1" dirty="0">
                <a:solidFill>
                  <a:srgbClr val="4F4F4F"/>
                </a:solidFill>
              </a:rPr>
              <a:t>Subscription-based access: </a:t>
            </a:r>
            <a:r>
              <a:rPr lang="en-US" sz="1000" dirty="0">
                <a:solidFill>
                  <a:srgbClr val="6B6B6B"/>
                </a:solidFill>
              </a:rPr>
              <a:t>flexible, pay-as-you go monthly billing lowers up-front costs</a:t>
            </a:r>
          </a:p>
          <a:p>
            <a:pPr marL="111125" indent="-111125">
              <a:buFont typeface="Arial" panose="020B0604020202020204" pitchFamily="34" charset="0"/>
              <a:buChar char="•"/>
            </a:pPr>
            <a:r>
              <a:rPr lang="en-US" sz="1000" b="1" dirty="0">
                <a:solidFill>
                  <a:srgbClr val="4F4F4F"/>
                </a:solidFill>
              </a:rPr>
              <a:t>Per-user licensing: </a:t>
            </a:r>
            <a:r>
              <a:rPr lang="en-US" sz="1000" dirty="0">
                <a:solidFill>
                  <a:srgbClr val="6B6B6B"/>
                </a:solidFill>
              </a:rPr>
              <a:t>pay only for the users you need and eliminate the need for device counting</a:t>
            </a:r>
          </a:p>
          <a:p>
            <a:pPr marL="111125" indent="-111125">
              <a:buFont typeface="Arial" panose="020B0604020202020204" pitchFamily="34" charset="0"/>
              <a:buChar char="•"/>
            </a:pPr>
            <a:r>
              <a:rPr lang="en-US" sz="1000" b="1" dirty="0">
                <a:solidFill>
                  <a:srgbClr val="4F4F4F"/>
                </a:solidFill>
              </a:rPr>
              <a:t>Licensing re-assignment: </a:t>
            </a:r>
            <a:r>
              <a:rPr lang="en-US" sz="1000" dirty="0">
                <a:solidFill>
                  <a:srgbClr val="6B6B6B"/>
                </a:solidFill>
              </a:rPr>
              <a:t>we can quickly onboard new users and re-assign licenses as needed</a:t>
            </a:r>
          </a:p>
          <a:p>
            <a:pPr marL="111125" indent="-111125">
              <a:buFont typeface="Arial" panose="020B0604020202020204" pitchFamily="34" charset="0"/>
              <a:buChar char="•"/>
            </a:pPr>
            <a:r>
              <a:rPr lang="en-US" sz="1000" b="1" dirty="0">
                <a:solidFill>
                  <a:srgbClr val="4F4F4F"/>
                </a:solidFill>
              </a:rPr>
              <a:t>Seamless upgrades: </a:t>
            </a:r>
            <a:r>
              <a:rPr lang="en-US" sz="1000" dirty="0">
                <a:solidFill>
                  <a:srgbClr val="6B6B6B"/>
                </a:solidFill>
              </a:rPr>
              <a:t>save time with a fast, simple upgrade – no wipe and reload needed</a:t>
            </a:r>
          </a:p>
          <a:p>
            <a:pPr marL="111125" indent="-111125">
              <a:buFont typeface="Arial" panose="020B0604020202020204" pitchFamily="34" charset="0"/>
              <a:buChar char="•"/>
            </a:pPr>
            <a:r>
              <a:rPr lang="en-US" sz="1000" b="1" dirty="0">
                <a:solidFill>
                  <a:srgbClr val="4F4F4F"/>
                </a:solidFill>
              </a:rPr>
              <a:t>Cloud-based provisioning: </a:t>
            </a:r>
            <a:r>
              <a:rPr lang="en-US" sz="1000" dirty="0">
                <a:solidFill>
                  <a:srgbClr val="6B6B6B"/>
                </a:solidFill>
              </a:rPr>
              <a:t>no on-premises </a:t>
            </a:r>
            <a:r>
              <a:rPr lang="en-US" sz="1050" dirty="0">
                <a:solidFill>
                  <a:srgbClr val="6B6B6B"/>
                </a:solidFill>
              </a:rPr>
              <a:t>infrastructure required, which helps you streamline IT management and reduce costs</a:t>
            </a:r>
          </a:p>
        </p:txBody>
      </p:sp>
      <p:sp>
        <p:nvSpPr>
          <p:cNvPr id="9" name="Rectangle 8"/>
          <p:cNvSpPr/>
          <p:nvPr/>
        </p:nvSpPr>
        <p:spPr bwMode="auto">
          <a:xfrm>
            <a:off x="152400" y="138467"/>
            <a:ext cx="3890763" cy="422642"/>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82880" tIns="32004" rIns="64008" bIns="32004" anchor="ctr"/>
          <a:lstStyle/>
          <a:p>
            <a:pPr defTabSz="1142991">
              <a:defRPr/>
            </a:pPr>
            <a:r>
              <a:rPr lang="en-US" sz="1400" b="1" dirty="0">
                <a:solidFill>
                  <a:srgbClr val="FFFFFF"/>
                </a:solidFill>
              </a:rPr>
              <a:t>3. Assessing if Enterprise E3 with SA is a better fit, Cont.</a:t>
            </a:r>
          </a:p>
        </p:txBody>
      </p:sp>
    </p:spTree>
    <p:extLst>
      <p:ext uri="{BB962C8B-B14F-4D97-AF65-F5344CB8AC3E}">
        <p14:creationId xmlns:p14="http://schemas.microsoft.com/office/powerpoint/2010/main" val="282296914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flipH="1">
            <a:off x="152400" y="507048"/>
            <a:ext cx="3890759" cy="6225539"/>
          </a:xfrm>
          <a:prstGeom prst="rect">
            <a:avLst/>
          </a:prstGeom>
          <a:solidFill>
            <a:schemeClr val="bg1">
              <a:lumMod val="95000"/>
            </a:schemeClr>
          </a:solidFill>
          <a:ln w="9525">
            <a:noFill/>
          </a:ln>
        </p:spPr>
        <p:style>
          <a:lnRef idx="2">
            <a:schemeClr val="accent2"/>
          </a:lnRef>
          <a:fillRef idx="1">
            <a:schemeClr val="lt1"/>
          </a:fillRef>
          <a:effectRef idx="0">
            <a:schemeClr val="accent2"/>
          </a:effectRef>
          <a:fontRef idx="minor">
            <a:schemeClr val="dk1"/>
          </a:fontRef>
        </p:style>
        <p:txBody>
          <a:bodyPr lIns="182880" tIns="91440" rIns="182880" bIns="91440" anchor="t">
            <a:noAutofit/>
          </a:bodyPr>
          <a:lstStyle/>
          <a:p>
            <a:pPr marL="0" lvl="1" defTabSz="912813" fontAlgn="base">
              <a:spcBef>
                <a:spcPct val="0"/>
              </a:spcBef>
              <a:spcAft>
                <a:spcPts val="300"/>
              </a:spcAft>
              <a:defRPr/>
            </a:pPr>
            <a:r>
              <a:rPr lang="en-IN" sz="1100" b="1" dirty="0">
                <a:solidFill>
                  <a:srgbClr val="0070C0"/>
                </a:solidFill>
              </a:rPr>
              <a:t>Why would I want to move to subscription-based licensing?</a:t>
            </a:r>
          </a:p>
          <a:p>
            <a:pPr marL="0" lvl="1" defTabSz="1217889">
              <a:spcAft>
                <a:spcPts val="1200"/>
              </a:spcAft>
              <a:defRPr/>
            </a:pPr>
            <a:r>
              <a:rPr lang="en-US" sz="1100" dirty="0">
                <a:solidFill>
                  <a:schemeClr val="tx1"/>
                </a:solidFill>
                <a:latin typeface="Segoe UI" pitchFamily="34" charset="0"/>
              </a:rPr>
              <a:t>With subscription-based licensing you can save on up-front costs by paying monthly, only for the users you need. You’ll also spend less time managing devices and licenses and get a simpler process for staying compliant, since there is no more need for device counting and audits. And since other Microsoft cloud services, such as Office 365, use subscription licensing, you can now manage all of your cloud services with one partner, using the same easy, affordable per-user, per-month billing model.</a:t>
            </a:r>
            <a:endParaRPr lang="en-US" sz="1100" b="1" dirty="0">
              <a:solidFill>
                <a:schemeClr val="tx1"/>
              </a:solidFill>
            </a:endParaRPr>
          </a:p>
          <a:p>
            <a:pPr marL="0" lvl="1" defTabSz="1217889">
              <a:spcAft>
                <a:spcPts val="300"/>
              </a:spcAft>
              <a:defRPr/>
            </a:pPr>
            <a:r>
              <a:rPr lang="en-IN" sz="1100" b="1" dirty="0">
                <a:solidFill>
                  <a:srgbClr val="0070C0"/>
                </a:solidFill>
              </a:rPr>
              <a:t>What’s the benefit of having a partner manage this?</a:t>
            </a:r>
          </a:p>
          <a:p>
            <a:pPr>
              <a:spcAft>
                <a:spcPts val="1200"/>
              </a:spcAft>
            </a:pPr>
            <a:r>
              <a:rPr lang="en-US" sz="1100" dirty="0">
                <a:solidFill>
                  <a:schemeClr val="tx1"/>
                </a:solidFill>
                <a:latin typeface="Segoe UI" pitchFamily="34" charset="0"/>
              </a:rPr>
              <a:t>If your business has no or limited IT staff it can be time consuming to manage device purchasing and deployment. Being able to rely on a Microsoft partner like us– a company with years of experience in Windows and cloud deployments— for the day-to-day management of devices and subscriptions frees up your IT resources to focus on more strategic priorities like growing your business. We can also work with you to develop a customized security strategy based on your business needs and help manage your technology, including additional cloud services or other IT needs, as your business grows.</a:t>
            </a:r>
            <a:endParaRPr lang="en-US" sz="1100" b="1" dirty="0">
              <a:solidFill>
                <a:srgbClr val="0070C0"/>
              </a:solidFill>
            </a:endParaRPr>
          </a:p>
          <a:p>
            <a:pPr>
              <a:spcAft>
                <a:spcPts val="300"/>
              </a:spcAft>
            </a:pPr>
            <a:r>
              <a:rPr lang="en-IN" sz="1100" b="1" dirty="0">
                <a:solidFill>
                  <a:srgbClr val="0070C0"/>
                </a:solidFill>
              </a:rPr>
              <a:t>Are my devices going to be secure since this is cloud-based?</a:t>
            </a:r>
          </a:p>
          <a:p>
            <a:pPr marL="0" lvl="1" defTabSz="1217889">
              <a:spcAft>
                <a:spcPts val="200"/>
              </a:spcAft>
              <a:defRPr/>
            </a:pPr>
            <a:r>
              <a:rPr lang="en-US" sz="1100" dirty="0">
                <a:solidFill>
                  <a:schemeClr val="tx1"/>
                </a:solidFill>
                <a:latin typeface="Segoe UI" pitchFamily="34" charset="0"/>
              </a:rPr>
              <a:t>Yes, they may actually be more secure for two reasons:</a:t>
            </a:r>
          </a:p>
          <a:p>
            <a:pPr marL="171450" lvl="1" indent="-171450" defTabSz="1217889">
              <a:spcAft>
                <a:spcPts val="200"/>
              </a:spcAft>
              <a:buFont typeface="Arial" panose="020B0604020202020204" pitchFamily="34" charset="0"/>
              <a:buChar char="•"/>
              <a:defRPr/>
            </a:pPr>
            <a:r>
              <a:rPr lang="en-US" sz="1100" dirty="0">
                <a:solidFill>
                  <a:schemeClr val="tx1"/>
                </a:solidFill>
                <a:latin typeface="Segoe UI" pitchFamily="34" charset="0"/>
              </a:rPr>
              <a:t>All devices will stay current with the latest security updates and patches through the cloud.</a:t>
            </a:r>
          </a:p>
          <a:p>
            <a:pPr marL="171450" lvl="1" indent="-171450" defTabSz="1217889">
              <a:spcAft>
                <a:spcPts val="200"/>
              </a:spcAft>
              <a:buFont typeface="Arial" panose="020B0604020202020204" pitchFamily="34" charset="0"/>
              <a:buChar char="•"/>
              <a:defRPr/>
            </a:pPr>
            <a:r>
              <a:rPr lang="en-US" sz="1100" dirty="0">
                <a:solidFill>
                  <a:schemeClr val="tx1"/>
                </a:solidFill>
                <a:latin typeface="Segoe UI" pitchFamily="34" charset="0"/>
              </a:rPr>
              <a:t>Windows 10 Enterprise E3 is the most secure Windows ever, relied on by many of the world’s largest companies and governments. </a:t>
            </a:r>
          </a:p>
          <a:p>
            <a:endParaRPr lang="en-IN" sz="1100" b="1" dirty="0">
              <a:solidFill>
                <a:srgbClr val="0070C0"/>
              </a:solidFill>
            </a:endParaRPr>
          </a:p>
          <a:p>
            <a:endParaRPr lang="en-IN" sz="1100" b="1" dirty="0">
              <a:solidFill>
                <a:srgbClr val="0070C0"/>
              </a:solidFill>
            </a:endParaRPr>
          </a:p>
          <a:p>
            <a:endParaRPr lang="en-IN" sz="1100" b="1" dirty="0">
              <a:solidFill>
                <a:srgbClr val="0070C0"/>
              </a:solidFill>
            </a:endParaRPr>
          </a:p>
          <a:p>
            <a:endParaRPr lang="en-IN" sz="1100" b="1" dirty="0">
              <a:solidFill>
                <a:srgbClr val="0070C0"/>
              </a:solidFill>
            </a:endParaRPr>
          </a:p>
          <a:p>
            <a:pPr lvl="0"/>
            <a:endParaRPr lang="en-US" sz="1100" b="1" dirty="0">
              <a:solidFill>
                <a:srgbClr val="0070C0"/>
              </a:solidFill>
            </a:endParaRPr>
          </a:p>
          <a:p>
            <a:pPr marL="171450" lvl="0" indent="-171450">
              <a:buFont typeface="Arial" panose="020B0604020202020204" pitchFamily="34" charset="0"/>
              <a:buChar char="•"/>
            </a:pPr>
            <a:endParaRPr lang="en-US" sz="1100" b="1" dirty="0">
              <a:solidFill>
                <a:schemeClr val="tx1"/>
              </a:solidFill>
            </a:endParaRPr>
          </a:p>
        </p:txBody>
      </p:sp>
      <p:sp>
        <p:nvSpPr>
          <p:cNvPr id="6" name="Rectangle 5"/>
          <p:cNvSpPr/>
          <p:nvPr/>
        </p:nvSpPr>
        <p:spPr>
          <a:xfrm flipH="1">
            <a:off x="4150616" y="141288"/>
            <a:ext cx="3890764" cy="6591300"/>
          </a:xfrm>
          <a:prstGeom prst="rect">
            <a:avLst/>
          </a:prstGeom>
          <a:solidFill>
            <a:schemeClr val="bg1">
              <a:lumMod val="95000"/>
            </a:schemeClr>
          </a:solidFill>
          <a:ln w="9525">
            <a:noFill/>
          </a:ln>
        </p:spPr>
        <p:style>
          <a:lnRef idx="2">
            <a:schemeClr val="accent2"/>
          </a:lnRef>
          <a:fillRef idx="1">
            <a:schemeClr val="lt1"/>
          </a:fillRef>
          <a:effectRef idx="0">
            <a:schemeClr val="accent2"/>
          </a:effectRef>
          <a:fontRef idx="minor">
            <a:schemeClr val="dk1"/>
          </a:fontRef>
        </p:style>
        <p:txBody>
          <a:bodyPr lIns="182880" tIns="91440" rIns="182880" bIns="91440" anchor="t">
            <a:noAutofit/>
          </a:bodyPr>
          <a:lstStyle/>
          <a:p>
            <a:pPr>
              <a:spcAft>
                <a:spcPts val="300"/>
              </a:spcAft>
            </a:pPr>
            <a:r>
              <a:rPr lang="en-IN" sz="1100" b="1" dirty="0">
                <a:solidFill>
                  <a:srgbClr val="0070C0"/>
                </a:solidFill>
              </a:rPr>
              <a:t>Isn’t upgrading to Windows 10 Enterprise going to be the usual painful process?</a:t>
            </a:r>
          </a:p>
          <a:p>
            <a:pPr marL="171450" lvl="1" indent="-171450" defTabSz="1217889">
              <a:spcAft>
                <a:spcPts val="200"/>
              </a:spcAft>
              <a:buFont typeface="Arial" pitchFamily="34" charset="0"/>
              <a:buChar char="•"/>
              <a:defRPr/>
            </a:pPr>
            <a:r>
              <a:rPr lang="en-US" sz="1100" dirty="0">
                <a:solidFill>
                  <a:schemeClr val="tx1"/>
                </a:solidFill>
                <a:latin typeface="Segoe UI" pitchFamily="34" charset="0"/>
              </a:rPr>
              <a:t>Instead of wipe-and-reload deployment, we can upgrade your qualifying devices “in-place” to Windows 10 Enterprise, preserving data and settings, as well as updating apps and drivers when possible. All with no reboot required. Before the upgrade, Windows will check for anything that is not compatible. </a:t>
            </a:r>
          </a:p>
          <a:p>
            <a:pPr marL="171450" lvl="1" indent="-171450" defTabSz="1217889">
              <a:spcAft>
                <a:spcPts val="200"/>
              </a:spcAft>
              <a:buFont typeface="Arial" pitchFamily="34" charset="0"/>
              <a:buChar char="•"/>
              <a:defRPr/>
            </a:pPr>
            <a:r>
              <a:rPr lang="en-US" sz="1100" dirty="0">
                <a:solidFill>
                  <a:schemeClr val="tx1"/>
                </a:solidFill>
                <a:latin typeface="Segoe UI" pitchFamily="34" charset="0"/>
              </a:rPr>
              <a:t>And with a Cloud Solution Provider subscription, you can upgrade your Windows 7 and 8.1 Pro PCs and devices to Windows 10 Pro at no additional cost.</a:t>
            </a:r>
          </a:p>
          <a:p>
            <a:pPr marL="171450" lvl="1" indent="-171450" defTabSz="1217889">
              <a:spcAft>
                <a:spcPts val="1200"/>
              </a:spcAft>
              <a:buFont typeface="Arial" panose="020B0604020202020204" pitchFamily="34" charset="0"/>
              <a:buChar char="•"/>
              <a:defRPr/>
            </a:pPr>
            <a:r>
              <a:rPr lang="en-US" sz="1100" dirty="0">
                <a:solidFill>
                  <a:schemeClr val="tx1"/>
                </a:solidFill>
                <a:latin typeface="Segoe UI" pitchFamily="34" charset="0"/>
              </a:rPr>
              <a:t>We can provide an assessment of your current devices and software to identify and resolve any possible issues. Upgrading to Windows 10 Enterprise – either from Windows 10 Pro or an older version of Windows – is already easy, and with our assistance, it will be even easier.</a:t>
            </a:r>
          </a:p>
          <a:p>
            <a:pPr>
              <a:spcAft>
                <a:spcPts val="300"/>
              </a:spcAft>
            </a:pPr>
            <a:r>
              <a:rPr lang="en-IN" sz="1100" b="1" dirty="0">
                <a:solidFill>
                  <a:srgbClr val="0070C0"/>
                </a:solidFill>
              </a:rPr>
              <a:t>Why should I buy Enterprise E3 through CSP instead of Enterprise E3 with SA through Open?</a:t>
            </a:r>
          </a:p>
          <a:p>
            <a:pPr marL="171450" lvl="1" indent="-171450" defTabSz="1217889">
              <a:spcAft>
                <a:spcPts val="200"/>
              </a:spcAft>
              <a:buFont typeface="Arial" panose="020B0604020202020204" pitchFamily="34" charset="0"/>
              <a:buChar char="•"/>
              <a:defRPr/>
            </a:pPr>
            <a:r>
              <a:rPr lang="en-US" sz="1100" dirty="0">
                <a:solidFill>
                  <a:schemeClr val="tx1"/>
                </a:solidFill>
                <a:latin typeface="Segoe UI" pitchFamily="34" charset="0"/>
              </a:rPr>
              <a:t>CSP offers monthly billing for Enterprise E3, which can be easier for a smaller business to manage than paying the up-front annual volume licensing fee required with Enterprise E3 with SA. </a:t>
            </a:r>
          </a:p>
          <a:p>
            <a:pPr marL="171450" lvl="1" indent="-171450" defTabSz="1217889">
              <a:spcAft>
                <a:spcPts val="200"/>
              </a:spcAft>
              <a:buFont typeface="Arial" panose="020B0604020202020204" pitchFamily="34" charset="0"/>
              <a:buChar char="•"/>
              <a:defRPr/>
            </a:pPr>
            <a:r>
              <a:rPr lang="en-US" sz="1100" dirty="0">
                <a:solidFill>
                  <a:schemeClr val="tx1"/>
                </a:solidFill>
                <a:latin typeface="Segoe UI" pitchFamily="34" charset="0"/>
              </a:rPr>
              <a:t>The Enterprise E3 offer in CSP is available per user with up to 5 devices each, whereas Software Assurance offerings in the Open program only offer per device licensing.</a:t>
            </a:r>
          </a:p>
          <a:p>
            <a:pPr marL="171450" lvl="1" indent="-171450" defTabSz="1217889">
              <a:spcAft>
                <a:spcPts val="200"/>
              </a:spcAft>
              <a:buFont typeface="Arial" panose="020B0604020202020204" pitchFamily="34" charset="0"/>
              <a:buChar char="•"/>
              <a:defRPr/>
            </a:pPr>
            <a:r>
              <a:rPr lang="en-US" sz="1100" dirty="0">
                <a:solidFill>
                  <a:schemeClr val="tx1"/>
                </a:solidFill>
                <a:latin typeface="Segoe UI" pitchFamily="34" charset="0"/>
              </a:rPr>
              <a:t>The CSP subscription will only activate Enterprise for licensed users, simplifying compliance.</a:t>
            </a:r>
          </a:p>
          <a:p>
            <a:pPr marL="171450" lvl="1" indent="-171450" defTabSz="1217889">
              <a:spcAft>
                <a:spcPts val="200"/>
              </a:spcAft>
              <a:buFont typeface="Arial" panose="020B0604020202020204" pitchFamily="34" charset="0"/>
              <a:buChar char="•"/>
              <a:defRPr/>
            </a:pPr>
            <a:r>
              <a:rPr lang="en-US" sz="1100" dirty="0">
                <a:solidFill>
                  <a:schemeClr val="tx1"/>
                </a:solidFill>
                <a:latin typeface="Segoe UI" pitchFamily="34" charset="0"/>
              </a:rPr>
              <a:t>Windows 10 Enterprise E3 in CSP has a 1 seat minimum vs. 5 seats in Open. It also features flexible license reassignment and month-to-month scale up, scale-down of seats vs. fixed one 2-3 year commitments in Open.</a:t>
            </a:r>
            <a:endParaRPr lang="en-IN" sz="1100" b="1" dirty="0">
              <a:solidFill>
                <a:srgbClr val="0070C0"/>
              </a:solidFill>
            </a:endParaRPr>
          </a:p>
          <a:p>
            <a:endParaRPr lang="en-IN" sz="1100" b="1" dirty="0">
              <a:solidFill>
                <a:srgbClr val="0070C0"/>
              </a:solidFill>
            </a:endParaRPr>
          </a:p>
          <a:p>
            <a:pPr lvl="0"/>
            <a:endParaRPr lang="en-US" sz="1100" b="1" dirty="0">
              <a:solidFill>
                <a:srgbClr val="0070C0"/>
              </a:solidFill>
            </a:endParaRPr>
          </a:p>
          <a:p>
            <a:pPr marL="171450" lvl="0" indent="-171450">
              <a:buFont typeface="Arial" panose="020B0604020202020204" pitchFamily="34" charset="0"/>
              <a:buChar char="•"/>
            </a:pPr>
            <a:endParaRPr lang="en-US" sz="1100" b="1" dirty="0">
              <a:solidFill>
                <a:schemeClr val="tx1"/>
              </a:solidFill>
            </a:endParaRPr>
          </a:p>
        </p:txBody>
      </p:sp>
      <p:sp>
        <p:nvSpPr>
          <p:cNvPr id="7" name="Rectangle 6"/>
          <p:cNvSpPr/>
          <p:nvPr/>
        </p:nvSpPr>
        <p:spPr>
          <a:xfrm flipH="1">
            <a:off x="8148836" y="141289"/>
            <a:ext cx="3890762" cy="6591298"/>
          </a:xfrm>
          <a:prstGeom prst="rect">
            <a:avLst/>
          </a:prstGeom>
          <a:solidFill>
            <a:schemeClr val="bg1">
              <a:lumMod val="95000"/>
            </a:schemeClr>
          </a:solidFill>
          <a:ln w="9525">
            <a:noFill/>
          </a:ln>
        </p:spPr>
        <p:style>
          <a:lnRef idx="2">
            <a:schemeClr val="accent2"/>
          </a:lnRef>
          <a:fillRef idx="1">
            <a:schemeClr val="lt1"/>
          </a:fillRef>
          <a:effectRef idx="0">
            <a:schemeClr val="accent2"/>
          </a:effectRef>
          <a:fontRef idx="minor">
            <a:schemeClr val="dk1"/>
          </a:fontRef>
        </p:style>
        <p:txBody>
          <a:bodyPr lIns="182880" tIns="91440" rIns="182880" bIns="91440" anchor="t">
            <a:noAutofit/>
          </a:bodyPr>
          <a:lstStyle/>
          <a:p>
            <a:pPr>
              <a:spcAft>
                <a:spcPts val="300"/>
              </a:spcAft>
            </a:pPr>
            <a:r>
              <a:rPr lang="en-US" sz="1100" b="1" dirty="0">
                <a:solidFill>
                  <a:srgbClr val="0070C0"/>
                </a:solidFill>
              </a:rPr>
              <a:t>Do we get MDOP, LTSB, and downgrade rights?</a:t>
            </a:r>
          </a:p>
          <a:p>
            <a:pPr>
              <a:spcAft>
                <a:spcPts val="1200"/>
              </a:spcAft>
            </a:pPr>
            <a:r>
              <a:rPr lang="en-US" sz="1100" dirty="0">
                <a:solidFill>
                  <a:schemeClr val="tx1"/>
                </a:solidFill>
                <a:latin typeface="Segoe UI" pitchFamily="34" charset="0"/>
              </a:rPr>
              <a:t>These services and features are not offered through Windows 10 Enterprise E3 for CSP. If they are critical to your business, you should consider Windows 10 Enterprise E3 with Software Assurance through the Open Volume Licensing Program. App-V and UE-V, which were previously part of the MDOP suite, are now included in Windows 10 Enterprise E3.</a:t>
            </a:r>
          </a:p>
          <a:p>
            <a:pPr>
              <a:spcAft>
                <a:spcPts val="1200"/>
              </a:spcAft>
            </a:pPr>
            <a:r>
              <a:rPr lang="en-IN" sz="1100" b="1" dirty="0">
                <a:solidFill>
                  <a:srgbClr val="0070C0"/>
                </a:solidFill>
              </a:rPr>
              <a:t>How many seats do I have to buy?</a:t>
            </a:r>
          </a:p>
          <a:p>
            <a:pPr>
              <a:spcAft>
                <a:spcPts val="1200"/>
              </a:spcAft>
            </a:pPr>
            <a:r>
              <a:rPr lang="en-US" sz="1100" dirty="0">
                <a:solidFill>
                  <a:schemeClr val="tx1"/>
                </a:solidFill>
                <a:latin typeface="Segoe UI" pitchFamily="34" charset="0"/>
              </a:rPr>
              <a:t>Windows 10 Enterprise E3 has a flexible 1-year commitment with seat reassignment that is structured nicely for a small business. We provide you (customer) a 12-month commitment that we will not increase the per-user, per-month price and you commit to keep the tenant active but not necessarily the number of seats. </a:t>
            </a:r>
          </a:p>
          <a:p>
            <a:pPr>
              <a:spcAft>
                <a:spcPts val="1200"/>
              </a:spcAft>
            </a:pPr>
            <a:r>
              <a:rPr lang="en-IN" sz="1100" b="1" dirty="0">
                <a:solidFill>
                  <a:srgbClr val="0070C0"/>
                </a:solidFill>
              </a:rPr>
              <a:t>What’s the commitment?</a:t>
            </a:r>
          </a:p>
          <a:p>
            <a:pPr>
              <a:spcAft>
                <a:spcPts val="1200"/>
              </a:spcAft>
            </a:pPr>
            <a:r>
              <a:rPr lang="en-US" sz="1100" dirty="0">
                <a:solidFill>
                  <a:schemeClr val="tx1"/>
                </a:solidFill>
                <a:latin typeface="Segoe UI" pitchFamily="34" charset="0"/>
              </a:rPr>
              <a:t>There is a 1-year commitment with Enterprise E3 for CSP vs. 2-3 years with an Open License. With Enterprise E3 for CSP, you also have the flexibility to adjust the number of seats throughout the year, as your business needs change. </a:t>
            </a:r>
            <a:endParaRPr lang="en-IN" sz="1100" b="1" dirty="0">
              <a:solidFill>
                <a:srgbClr val="0070C0"/>
              </a:solidFill>
            </a:endParaRPr>
          </a:p>
          <a:p>
            <a:pPr>
              <a:spcAft>
                <a:spcPts val="300"/>
              </a:spcAft>
            </a:pPr>
            <a:r>
              <a:rPr lang="en-IN" sz="1100" b="1" dirty="0">
                <a:solidFill>
                  <a:srgbClr val="0070C0"/>
                </a:solidFill>
              </a:rPr>
              <a:t>How many devices are covered per user?</a:t>
            </a:r>
          </a:p>
          <a:p>
            <a:pPr>
              <a:spcAft>
                <a:spcPts val="600"/>
              </a:spcAft>
            </a:pPr>
            <a:r>
              <a:rPr lang="en-US" sz="1100" dirty="0">
                <a:solidFill>
                  <a:schemeClr val="tx1"/>
                </a:solidFill>
                <a:latin typeface="Segoe UI" pitchFamily="34" charset="0"/>
              </a:rPr>
              <a:t>With Windows 10 Enterprise E3 for CSP each user can have up to 5 devices, enabling greater flexibility and productivity for your employees.</a:t>
            </a:r>
            <a:endParaRPr lang="en-IN" sz="1100" b="1" dirty="0">
              <a:solidFill>
                <a:srgbClr val="0070C0"/>
              </a:solidFill>
            </a:endParaRPr>
          </a:p>
          <a:p>
            <a:endParaRPr lang="en-IN" sz="1100" b="1" dirty="0">
              <a:solidFill>
                <a:srgbClr val="0070C0"/>
              </a:solidFill>
            </a:endParaRPr>
          </a:p>
          <a:p>
            <a:pPr lvl="0"/>
            <a:endParaRPr lang="en-US" sz="1100" b="1" dirty="0">
              <a:solidFill>
                <a:srgbClr val="0070C0"/>
              </a:solidFill>
            </a:endParaRPr>
          </a:p>
        </p:txBody>
      </p:sp>
      <p:sp>
        <p:nvSpPr>
          <p:cNvPr id="11" name="Rectangle 10"/>
          <p:cNvSpPr/>
          <p:nvPr/>
        </p:nvSpPr>
        <p:spPr bwMode="auto">
          <a:xfrm>
            <a:off x="152400" y="141288"/>
            <a:ext cx="3890759" cy="365760"/>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82880" tIns="32004" rIns="64008" bIns="32004" anchor="ctr"/>
          <a:lstStyle/>
          <a:p>
            <a:pPr defTabSz="1142991">
              <a:defRPr/>
            </a:pPr>
            <a:r>
              <a:rPr lang="en-US" sz="1400" b="1" dirty="0">
                <a:solidFill>
                  <a:srgbClr val="FFFFFF"/>
                </a:solidFill>
              </a:rPr>
              <a:t>6. Answering tough questions</a:t>
            </a:r>
          </a:p>
        </p:txBody>
      </p:sp>
    </p:spTree>
    <p:extLst>
      <p:ext uri="{BB962C8B-B14F-4D97-AF65-F5344CB8AC3E}">
        <p14:creationId xmlns:p14="http://schemas.microsoft.com/office/powerpoint/2010/main" val="91666761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152401" y="511719"/>
            <a:ext cx="7888979" cy="1710486"/>
          </a:xfrm>
          <a:prstGeom prst="rect">
            <a:avLst/>
          </a:prstGeom>
          <a:solidFill>
            <a:schemeClr val="bg1">
              <a:lumMod val="95000"/>
            </a:schemeClr>
          </a:solidFill>
        </p:spPr>
        <p:txBody>
          <a:bodyPr wrap="square" lIns="182880" tIns="91440" rIns="182880" rtlCol="0">
            <a:noAutofit/>
          </a:bodyPr>
          <a:lstStyle/>
          <a:p>
            <a:r>
              <a:rPr lang="en-US" sz="1100" dirty="0"/>
              <a:t>Windows 10 Enterprise E3 is designed to work with other Microsoft cloud services, such as Enterprise Mobility + Security (EMS) and Office 365, the other two components of the </a:t>
            </a:r>
            <a:r>
              <a:rPr lang="en-US" sz="1100" b="1" dirty="0"/>
              <a:t>Microsoft Secure Productive Enterprise</a:t>
            </a:r>
            <a:r>
              <a:rPr lang="en-US" sz="1100" dirty="0"/>
              <a:t>. You can get more out of Windows 10 Enterprise E3 by adding one or both of these services and we’ll make it easy by managing them all for you using the same easy subscription billing. And if you already use two, it’s easy to add a third and receive a 5% discount!</a:t>
            </a:r>
          </a:p>
        </p:txBody>
      </p:sp>
      <p:sp>
        <p:nvSpPr>
          <p:cNvPr id="22" name="Rectangle 21"/>
          <p:cNvSpPr/>
          <p:nvPr/>
        </p:nvSpPr>
        <p:spPr>
          <a:xfrm flipH="1">
            <a:off x="152393" y="2310598"/>
            <a:ext cx="7888981" cy="1653664"/>
          </a:xfrm>
          <a:prstGeom prst="rect">
            <a:avLst/>
          </a:prstGeom>
          <a:solidFill>
            <a:schemeClr val="bg1">
              <a:lumMod val="95000"/>
            </a:schemeClr>
          </a:solidFill>
          <a:ln w="9525">
            <a:noFill/>
          </a:ln>
          <a:effectLst/>
        </p:spPr>
        <p:style>
          <a:lnRef idx="2">
            <a:schemeClr val="accent2"/>
          </a:lnRef>
          <a:fillRef idx="1">
            <a:schemeClr val="lt1"/>
          </a:fillRef>
          <a:effectRef idx="0">
            <a:schemeClr val="accent2"/>
          </a:effectRef>
          <a:fontRef idx="minor">
            <a:schemeClr val="dk1"/>
          </a:fontRef>
        </p:style>
        <p:txBody>
          <a:bodyPr lIns="91440" tIns="91440" rIns="91440" bIns="91440" anchor="ctr"/>
          <a:lstStyle/>
          <a:p>
            <a:pPr lvl="0" defTabSz="912813" fontAlgn="base">
              <a:lnSpc>
                <a:spcPts val="1100"/>
              </a:lnSpc>
              <a:spcBef>
                <a:spcPct val="0"/>
              </a:spcBef>
              <a:spcAft>
                <a:spcPts val="300"/>
              </a:spcAft>
            </a:pPr>
            <a:endParaRPr lang="en-US" sz="1050" dirty="0">
              <a:solidFill>
                <a:srgbClr val="4F4F4F"/>
              </a:solidFill>
              <a:cs typeface="Segoe UI" pitchFamily="34" charset="0"/>
            </a:endParaRPr>
          </a:p>
        </p:txBody>
      </p:sp>
      <p:sp>
        <p:nvSpPr>
          <p:cNvPr id="2" name="TextBox 1"/>
          <p:cNvSpPr txBox="1"/>
          <p:nvPr/>
        </p:nvSpPr>
        <p:spPr>
          <a:xfrm>
            <a:off x="-225631" y="7742712"/>
            <a:ext cx="914400" cy="914400"/>
          </a:xfrm>
          <a:prstGeom prst="rect">
            <a:avLst/>
          </a:prstGeom>
          <a:noFill/>
        </p:spPr>
        <p:txBody>
          <a:bodyPr wrap="none" lIns="182880" tIns="146304" rIns="182880" bIns="146304" rtlCol="0">
            <a:noAutofit/>
          </a:bodyPr>
          <a:lstStyle/>
          <a:p>
            <a:pPr marL="231775" indent="-231775" defTabSz="912813" fontAlgn="base">
              <a:spcBef>
                <a:spcPct val="0"/>
              </a:spcBef>
              <a:spcAft>
                <a:spcPts val="600"/>
              </a:spcAft>
              <a:buSzPct val="70000"/>
              <a:buFont typeface="Wingdings 3" pitchFamily="18" charset="2"/>
              <a:buChar char="}"/>
            </a:pPr>
            <a:endParaRPr lang="en-US" sz="2400" spc="-70" dirty="0">
              <a:gradFill>
                <a:gsLst>
                  <a:gs pos="2917">
                    <a:srgbClr val="4F4F4F"/>
                  </a:gs>
                  <a:gs pos="30000">
                    <a:srgbClr val="4F4F4F"/>
                  </a:gs>
                </a:gsLst>
                <a:lin ang="5400000" scaled="0"/>
              </a:gradFill>
              <a:latin typeface="Arial" pitchFamily="34" charset="0"/>
            </a:endParaRPr>
          </a:p>
        </p:txBody>
      </p:sp>
      <p:sp>
        <p:nvSpPr>
          <p:cNvPr id="56" name="Rectangle 55"/>
          <p:cNvSpPr/>
          <p:nvPr/>
        </p:nvSpPr>
        <p:spPr>
          <a:xfrm>
            <a:off x="152399" y="1332155"/>
            <a:ext cx="7727005" cy="215444"/>
          </a:xfrm>
          <a:prstGeom prst="rect">
            <a:avLst/>
          </a:prstGeom>
        </p:spPr>
        <p:txBody>
          <a:bodyPr wrap="square" lIns="182880" tIns="0" rIns="0" bIns="0">
            <a:spAutoFit/>
          </a:bodyPr>
          <a:lstStyle/>
          <a:p>
            <a:pPr>
              <a:spcAft>
                <a:spcPts val="600"/>
              </a:spcAft>
            </a:pPr>
            <a:r>
              <a:rPr lang="en-US" sz="1400" b="1" dirty="0">
                <a:solidFill>
                  <a:srgbClr val="0078D7"/>
                </a:solidFill>
                <a:cs typeface="Segoe UI Semibold" panose="020B0702040204020203" pitchFamily="34" charset="0"/>
              </a:rPr>
              <a:t>Microsoft Secure Productive Enterprise: Windows 10 + EMS + Office 365</a:t>
            </a:r>
          </a:p>
        </p:txBody>
      </p:sp>
      <p:sp>
        <p:nvSpPr>
          <p:cNvPr id="78" name="Rectangle 77"/>
          <p:cNvSpPr/>
          <p:nvPr/>
        </p:nvSpPr>
        <p:spPr>
          <a:xfrm>
            <a:off x="310681" y="2375185"/>
            <a:ext cx="7730698" cy="246221"/>
          </a:xfrm>
          <a:prstGeom prst="rect">
            <a:avLst/>
          </a:prstGeom>
        </p:spPr>
        <p:txBody>
          <a:bodyPr wrap="square" lIns="0" tIns="0" rIns="0" bIns="0">
            <a:spAutoFit/>
          </a:bodyPr>
          <a:lstStyle/>
          <a:p>
            <a:pPr>
              <a:spcAft>
                <a:spcPts val="600"/>
              </a:spcAft>
            </a:pPr>
            <a:r>
              <a:rPr lang="en-US" sz="1600" dirty="0">
                <a:solidFill>
                  <a:srgbClr val="0078D7"/>
                </a:solidFill>
                <a:latin typeface="Segoe UI Semibold" panose="020B0702040204020203" pitchFamily="34" charset="0"/>
                <a:cs typeface="Segoe UI Semibold" panose="020B0702040204020203" pitchFamily="34" charset="0"/>
              </a:rPr>
              <a:t>How can Enterprise Mobility + Security make Windows 10 Enterprise E3 better?</a:t>
            </a:r>
          </a:p>
        </p:txBody>
      </p:sp>
      <p:sp>
        <p:nvSpPr>
          <p:cNvPr id="88" name="Rectangle 87"/>
          <p:cNvSpPr/>
          <p:nvPr/>
        </p:nvSpPr>
        <p:spPr bwMode="auto">
          <a:xfrm>
            <a:off x="8148837" y="141288"/>
            <a:ext cx="3890762" cy="365760"/>
          </a:xfrm>
          <a:prstGeom prst="rect">
            <a:avLst/>
          </a:prstGeom>
          <a:solidFill>
            <a:schemeClr val="tx2"/>
          </a:solidFill>
          <a:ln>
            <a:solidFill>
              <a:srgbClr val="0070C0"/>
            </a:solidFill>
          </a:ln>
        </p:spPr>
        <p:style>
          <a:lnRef idx="1">
            <a:schemeClr val="accent2"/>
          </a:lnRef>
          <a:fillRef idx="3">
            <a:schemeClr val="accent2"/>
          </a:fillRef>
          <a:effectRef idx="2">
            <a:schemeClr val="accent2"/>
          </a:effectRef>
          <a:fontRef idx="minor">
            <a:schemeClr val="lt1"/>
          </a:fontRef>
        </p:style>
        <p:txBody>
          <a:bodyPr lIns="182880" tIns="32004" rIns="64008" bIns="32004" anchor="ctr"/>
          <a:lstStyle/>
          <a:p>
            <a:pPr defTabSz="1142991">
              <a:defRPr/>
            </a:pPr>
            <a:r>
              <a:rPr lang="en-US" sz="1400" b="1" dirty="0">
                <a:solidFill>
                  <a:srgbClr val="FFFFFF"/>
                </a:solidFill>
              </a:rPr>
              <a:t>8. Close </a:t>
            </a:r>
          </a:p>
        </p:txBody>
      </p:sp>
      <p:sp>
        <p:nvSpPr>
          <p:cNvPr id="89" name="Content Placeholder 1"/>
          <p:cNvSpPr txBox="1">
            <a:spLocks/>
          </p:cNvSpPr>
          <p:nvPr/>
        </p:nvSpPr>
        <p:spPr>
          <a:xfrm>
            <a:off x="8148838" y="507048"/>
            <a:ext cx="3890762" cy="3905464"/>
          </a:xfrm>
          <a:prstGeom prst="rect">
            <a:avLst/>
          </a:prstGeom>
          <a:solidFill>
            <a:schemeClr val="bg1">
              <a:lumMod val="95000"/>
            </a:schemeClr>
          </a:solidFill>
          <a:ln>
            <a:noFill/>
          </a:ln>
        </p:spPr>
        <p:txBody>
          <a:bodyPr vert="horz" wrap="square" lIns="182880" tIns="91440" rIns="0" bIns="91440" rtlCol="0" anchor="t">
            <a:noAutofit/>
          </a:bodyPr>
          <a:lstStyle>
            <a:lvl1pPr marL="0" indent="0" algn="l" defTabSz="912813" rtl="0" fontAlgn="base">
              <a:lnSpc>
                <a:spcPct val="90000"/>
              </a:lnSpc>
              <a:spcBef>
                <a:spcPct val="20000"/>
              </a:spcBef>
              <a:spcAft>
                <a:spcPct val="0"/>
              </a:spcAft>
              <a:buFont typeface="Arial" pitchFamily="34" charset="0"/>
              <a:buNone/>
              <a:defRPr sz="3000" kern="1200">
                <a:gradFill>
                  <a:gsLst>
                    <a:gs pos="0">
                      <a:srgbClr val="000000"/>
                    </a:gs>
                    <a:gs pos="86000">
                      <a:srgbClr val="000000"/>
                    </a:gs>
                  </a:gsLst>
                  <a:lin ang="5400000" scaled="0"/>
                </a:gradFill>
                <a:latin typeface="Consolas" pitchFamily="49" charset="0"/>
                <a:ea typeface="+mn-ea"/>
                <a:cs typeface="Courier New" pitchFamily="49" charset="0"/>
              </a:defRPr>
            </a:lvl1pPr>
            <a:lvl2pPr marL="457197" indent="-228598" algn="l" defTabSz="912813" rtl="0" fontAlgn="base">
              <a:lnSpc>
                <a:spcPct val="90000"/>
              </a:lnSpc>
              <a:spcBef>
                <a:spcPct val="20000"/>
              </a:spcBef>
              <a:spcAft>
                <a:spcPct val="0"/>
              </a:spcAft>
              <a:buFont typeface="Arial" pitchFamily="34" charset="0"/>
              <a:defRPr sz="2800" kern="1200">
                <a:gradFill>
                  <a:gsLst>
                    <a:gs pos="0">
                      <a:srgbClr val="000000"/>
                    </a:gs>
                    <a:gs pos="86000">
                      <a:srgbClr val="000000"/>
                    </a:gs>
                  </a:gsLst>
                  <a:lin ang="5400000" scaled="0"/>
                </a:gradFill>
                <a:latin typeface="Consolas" pitchFamily="49" charset="0"/>
                <a:ea typeface="+mn-ea"/>
                <a:cs typeface="Courier New" pitchFamily="49" charset="0"/>
              </a:defRPr>
            </a:lvl2pPr>
            <a:lvl3pPr marL="800094" indent="-228598" algn="l" defTabSz="912813" rtl="0" fontAlgn="base">
              <a:lnSpc>
                <a:spcPct val="90000"/>
              </a:lnSpc>
              <a:spcBef>
                <a:spcPct val="20000"/>
              </a:spcBef>
              <a:spcAft>
                <a:spcPct val="0"/>
              </a:spcAft>
              <a:buFont typeface="Arial" pitchFamily="34" charset="0"/>
              <a:defRPr sz="2400" kern="1200">
                <a:gradFill>
                  <a:gsLst>
                    <a:gs pos="0">
                      <a:srgbClr val="000000"/>
                    </a:gs>
                    <a:gs pos="86000">
                      <a:srgbClr val="000000"/>
                    </a:gs>
                  </a:gsLst>
                  <a:lin ang="5400000" scaled="0"/>
                </a:gradFill>
                <a:latin typeface="Consolas" pitchFamily="49" charset="0"/>
                <a:ea typeface="+mn-ea"/>
                <a:cs typeface="Courier New" pitchFamily="49" charset="0"/>
              </a:defRPr>
            </a:lvl3pPr>
            <a:lvl4pPr marL="1142991" indent="-228598" algn="l" defTabSz="912813" rtl="0" fontAlgn="base">
              <a:lnSpc>
                <a:spcPct val="90000"/>
              </a:lnSpc>
              <a:spcBef>
                <a:spcPct val="20000"/>
              </a:spcBef>
              <a:spcAft>
                <a:spcPct val="0"/>
              </a:spcAft>
              <a:buFont typeface="Arial" pitchFamily="34" charset="0"/>
              <a:defRPr sz="2400" kern="1200">
                <a:gradFill>
                  <a:gsLst>
                    <a:gs pos="0">
                      <a:srgbClr val="000000"/>
                    </a:gs>
                    <a:gs pos="86000">
                      <a:srgbClr val="000000"/>
                    </a:gs>
                  </a:gsLst>
                  <a:lin ang="5400000" scaled="0"/>
                </a:gradFill>
                <a:latin typeface="Consolas" pitchFamily="49" charset="0"/>
                <a:ea typeface="+mn-ea"/>
                <a:cs typeface="Courier New" pitchFamily="49" charset="0"/>
              </a:defRPr>
            </a:lvl4pPr>
            <a:lvl5pPr marL="1485888" indent="-228598" algn="l" defTabSz="912813" rtl="0" fontAlgn="base">
              <a:lnSpc>
                <a:spcPct val="90000"/>
              </a:lnSpc>
              <a:spcBef>
                <a:spcPct val="20000"/>
              </a:spcBef>
              <a:spcAft>
                <a:spcPct val="0"/>
              </a:spcAft>
              <a:buFont typeface="Arial" pitchFamily="34" charset="0"/>
              <a:defRPr sz="2400" kern="1200">
                <a:gradFill>
                  <a:gsLst>
                    <a:gs pos="0">
                      <a:srgbClr val="000000"/>
                    </a:gs>
                    <a:gs pos="86000">
                      <a:srgbClr val="000000"/>
                    </a:gs>
                  </a:gsLst>
                  <a:lin ang="5400000" scaled="0"/>
                </a:gra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defTabSz="914400" fontAlgn="auto">
              <a:lnSpc>
                <a:spcPct val="100000"/>
              </a:lnSpc>
              <a:spcBef>
                <a:spcPct val="0"/>
              </a:spcBef>
              <a:spcAft>
                <a:spcPts val="0"/>
              </a:spcAft>
              <a:defRPr/>
            </a:pPr>
            <a:r>
              <a:rPr lang="en-US" sz="1600" b="1" dirty="0">
                <a:solidFill>
                  <a:srgbClr val="0078D7"/>
                </a:solidFill>
                <a:latin typeface="Segoe UI"/>
                <a:cs typeface="+mn-cs"/>
              </a:rPr>
              <a:t>Partner</a:t>
            </a:r>
            <a:r>
              <a:rPr lang="en-US" sz="1600" dirty="0">
                <a:solidFill>
                  <a:srgbClr val="0078D7"/>
                </a:solidFill>
                <a:latin typeface="Segoe UI"/>
                <a:cs typeface="+mn-cs"/>
              </a:rPr>
              <a:t>: insert info about your unique managed service offerings and value prop here</a:t>
            </a:r>
            <a:endParaRPr lang="en-US" sz="1600" dirty="0">
              <a:solidFill>
                <a:srgbClr val="505050"/>
              </a:solidFill>
              <a:latin typeface="Segoe UI"/>
              <a:cs typeface="+mn-cs"/>
            </a:endParaRPr>
          </a:p>
        </p:txBody>
      </p:sp>
      <p:sp>
        <p:nvSpPr>
          <p:cNvPr id="90" name="Rectangle 89"/>
          <p:cNvSpPr/>
          <p:nvPr/>
        </p:nvSpPr>
        <p:spPr bwMode="auto">
          <a:xfrm>
            <a:off x="8148838" y="4552705"/>
            <a:ext cx="3890761" cy="2179883"/>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28016" tIns="32004" rIns="64008" bIns="32004" anchor="b"/>
          <a:lstStyle/>
          <a:p>
            <a:pPr defTabSz="1142991">
              <a:defRPr/>
            </a:pPr>
            <a:endParaRPr lang="en-US" sz="1400" b="1" dirty="0">
              <a:solidFill>
                <a:srgbClr val="FFFFFF"/>
              </a:solidFill>
            </a:endParaRPr>
          </a:p>
        </p:txBody>
      </p:sp>
      <p:pic>
        <p:nvPicPr>
          <p:cNvPr id="92" name="Picture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61578" y="5223381"/>
            <a:ext cx="2465280" cy="838530"/>
          </a:xfrm>
          <a:prstGeom prst="rect">
            <a:avLst/>
          </a:prstGeom>
        </p:spPr>
      </p:pic>
      <p:sp>
        <p:nvSpPr>
          <p:cNvPr id="72" name="Rectangle 71"/>
          <p:cNvSpPr/>
          <p:nvPr/>
        </p:nvSpPr>
        <p:spPr bwMode="auto">
          <a:xfrm>
            <a:off x="152399" y="141288"/>
            <a:ext cx="7888981" cy="365760"/>
          </a:xfrm>
          <a:prstGeom prst="rect">
            <a:avLst/>
          </a:prstGeom>
          <a:solidFill>
            <a:schemeClr val="tx2"/>
          </a:solidFill>
          <a:ln>
            <a:noFill/>
          </a:ln>
        </p:spPr>
        <p:style>
          <a:lnRef idx="1">
            <a:schemeClr val="accent2"/>
          </a:lnRef>
          <a:fillRef idx="3">
            <a:schemeClr val="accent2"/>
          </a:fillRef>
          <a:effectRef idx="2">
            <a:schemeClr val="accent2"/>
          </a:effectRef>
          <a:fontRef idx="minor">
            <a:schemeClr val="lt1"/>
          </a:fontRef>
        </p:style>
        <p:txBody>
          <a:bodyPr lIns="182880" tIns="32004" rIns="64008" bIns="32004" anchor="ctr"/>
          <a:lstStyle/>
          <a:p>
            <a:pPr defTabSz="1142991">
              <a:defRPr/>
            </a:pPr>
            <a:r>
              <a:rPr lang="en-US" sz="1400" b="1" dirty="0">
                <a:solidFill>
                  <a:srgbClr val="FFFFFF"/>
                </a:solidFill>
              </a:rPr>
              <a:t>7. Cross-sell other Microsoft cloud services</a:t>
            </a:r>
          </a:p>
        </p:txBody>
      </p:sp>
      <p:graphicFrame>
        <p:nvGraphicFramePr>
          <p:cNvPr id="35" name="Table 34"/>
          <p:cNvGraphicFramePr>
            <a:graphicFrameLocks noGrp="1"/>
          </p:cNvGraphicFramePr>
          <p:nvPr>
            <p:extLst>
              <p:ext uri="{D42A27DB-BD31-4B8C-83A1-F6EECF244321}">
                <p14:modId xmlns:p14="http://schemas.microsoft.com/office/powerpoint/2010/main" val="1598615958"/>
              </p:ext>
            </p:extLst>
          </p:nvPr>
        </p:nvGraphicFramePr>
        <p:xfrm>
          <a:off x="152393" y="4052654"/>
          <a:ext cx="7888984" cy="2679935"/>
        </p:xfrm>
        <a:graphic>
          <a:graphicData uri="http://schemas.openxmlformats.org/drawingml/2006/table">
            <a:tbl>
              <a:tblPr firstRow="1" bandRow="1"/>
              <a:tblGrid>
                <a:gridCol w="6160858">
                  <a:extLst>
                    <a:ext uri="{9D8B030D-6E8A-4147-A177-3AD203B41FA5}">
                      <a16:colId xmlns:a16="http://schemas.microsoft.com/office/drawing/2014/main" val="1928808200"/>
                    </a:ext>
                  </a:extLst>
                </a:gridCol>
                <a:gridCol w="864063">
                  <a:extLst>
                    <a:ext uri="{9D8B030D-6E8A-4147-A177-3AD203B41FA5}">
                      <a16:colId xmlns:a16="http://schemas.microsoft.com/office/drawing/2014/main" val="2876740067"/>
                    </a:ext>
                  </a:extLst>
                </a:gridCol>
                <a:gridCol w="864063">
                  <a:extLst>
                    <a:ext uri="{9D8B030D-6E8A-4147-A177-3AD203B41FA5}">
                      <a16:colId xmlns:a16="http://schemas.microsoft.com/office/drawing/2014/main" val="1534660245"/>
                    </a:ext>
                  </a:extLst>
                </a:gridCol>
              </a:tblGrid>
              <a:tr h="340899">
                <a:tc>
                  <a:txBody>
                    <a:bodyPr/>
                    <a:lstStyle>
                      <a:lvl1pPr marL="0" algn="l" defTabSz="693885" rtl="0" eaLnBrk="1" latinLnBrk="0" hangingPunct="1">
                        <a:defRPr sz="1403" b="1" kern="1200">
                          <a:solidFill>
                            <a:schemeClr val="lt1"/>
                          </a:solidFill>
                          <a:latin typeface="Segoe UI"/>
                        </a:defRPr>
                      </a:lvl1pPr>
                      <a:lvl2pPr marL="346943" algn="l" defTabSz="693885" rtl="0" eaLnBrk="1" latinLnBrk="0" hangingPunct="1">
                        <a:defRPr sz="1403" b="1" kern="1200">
                          <a:solidFill>
                            <a:schemeClr val="lt1"/>
                          </a:solidFill>
                          <a:latin typeface="Segoe UI"/>
                        </a:defRPr>
                      </a:lvl2pPr>
                      <a:lvl3pPr marL="693885" algn="l" defTabSz="693885" rtl="0" eaLnBrk="1" latinLnBrk="0" hangingPunct="1">
                        <a:defRPr sz="1403" b="1" kern="1200">
                          <a:solidFill>
                            <a:schemeClr val="lt1"/>
                          </a:solidFill>
                          <a:latin typeface="Segoe UI"/>
                        </a:defRPr>
                      </a:lvl3pPr>
                      <a:lvl4pPr marL="1040828" algn="l" defTabSz="693885" rtl="0" eaLnBrk="1" latinLnBrk="0" hangingPunct="1">
                        <a:defRPr sz="1403" b="1" kern="1200">
                          <a:solidFill>
                            <a:schemeClr val="lt1"/>
                          </a:solidFill>
                          <a:latin typeface="Segoe UI"/>
                        </a:defRPr>
                      </a:lvl4pPr>
                      <a:lvl5pPr marL="1387770" algn="l" defTabSz="693885" rtl="0" eaLnBrk="1" latinLnBrk="0" hangingPunct="1">
                        <a:defRPr sz="1403" b="1" kern="1200">
                          <a:solidFill>
                            <a:schemeClr val="lt1"/>
                          </a:solidFill>
                          <a:latin typeface="Segoe UI"/>
                        </a:defRPr>
                      </a:lvl5pPr>
                      <a:lvl6pPr marL="1734712" algn="l" defTabSz="693885" rtl="0" eaLnBrk="1" latinLnBrk="0" hangingPunct="1">
                        <a:defRPr sz="1403" b="1" kern="1200">
                          <a:solidFill>
                            <a:schemeClr val="lt1"/>
                          </a:solidFill>
                          <a:latin typeface="Segoe UI"/>
                        </a:defRPr>
                      </a:lvl6pPr>
                      <a:lvl7pPr marL="2081654" algn="l" defTabSz="693885" rtl="0" eaLnBrk="1" latinLnBrk="0" hangingPunct="1">
                        <a:defRPr sz="1403" b="1" kern="1200">
                          <a:solidFill>
                            <a:schemeClr val="lt1"/>
                          </a:solidFill>
                          <a:latin typeface="Segoe UI"/>
                        </a:defRPr>
                      </a:lvl7pPr>
                      <a:lvl8pPr marL="2428597" algn="l" defTabSz="693885" rtl="0" eaLnBrk="1" latinLnBrk="0" hangingPunct="1">
                        <a:defRPr sz="1403" b="1" kern="1200">
                          <a:solidFill>
                            <a:schemeClr val="lt1"/>
                          </a:solidFill>
                          <a:latin typeface="Segoe UI"/>
                        </a:defRPr>
                      </a:lvl8pPr>
                      <a:lvl9pPr marL="2775540" algn="l" defTabSz="693885" rtl="0" eaLnBrk="1" latinLnBrk="0" hangingPunct="1">
                        <a:defRPr sz="1403" b="1" kern="1200">
                          <a:solidFill>
                            <a:schemeClr val="lt1"/>
                          </a:solidFill>
                          <a:latin typeface="Segoe UI"/>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600" b="0" i="0" u="none" strike="noStrike" kern="1200" cap="none" spc="0" normalizeH="0" baseline="0" noProof="0" dirty="0">
                          <a:ln>
                            <a:noFill/>
                          </a:ln>
                          <a:solidFill>
                            <a:srgbClr val="0078D7"/>
                          </a:solidFill>
                          <a:effectLst/>
                          <a:uLnTx/>
                          <a:uFillTx/>
                          <a:latin typeface="Segoe UI Semibold" panose="020B0702040204020203" pitchFamily="34" charset="0"/>
                          <a:ea typeface="+mn-ea"/>
                          <a:cs typeface="Segoe UI Semibold" panose="020B0702040204020203" pitchFamily="34" charset="0"/>
                        </a:rPr>
                        <a:t> Secure Productive Enterprise – what’s included</a:t>
                      </a:r>
                    </a:p>
                  </a:txBody>
                  <a:tcPr marL="98606" marR="98606"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693885" rtl="0" eaLnBrk="1" latinLnBrk="0" hangingPunct="1">
                        <a:defRPr sz="1403" b="1" kern="1200">
                          <a:solidFill>
                            <a:schemeClr val="lt1"/>
                          </a:solidFill>
                          <a:latin typeface="Segoe UI"/>
                        </a:defRPr>
                      </a:lvl1pPr>
                      <a:lvl2pPr marL="346943" algn="l" defTabSz="693885" rtl="0" eaLnBrk="1" latinLnBrk="0" hangingPunct="1">
                        <a:defRPr sz="1403" b="1" kern="1200">
                          <a:solidFill>
                            <a:schemeClr val="lt1"/>
                          </a:solidFill>
                          <a:latin typeface="Segoe UI"/>
                        </a:defRPr>
                      </a:lvl2pPr>
                      <a:lvl3pPr marL="693885" algn="l" defTabSz="693885" rtl="0" eaLnBrk="1" latinLnBrk="0" hangingPunct="1">
                        <a:defRPr sz="1403" b="1" kern="1200">
                          <a:solidFill>
                            <a:schemeClr val="lt1"/>
                          </a:solidFill>
                          <a:latin typeface="Segoe UI"/>
                        </a:defRPr>
                      </a:lvl3pPr>
                      <a:lvl4pPr marL="1040828" algn="l" defTabSz="693885" rtl="0" eaLnBrk="1" latinLnBrk="0" hangingPunct="1">
                        <a:defRPr sz="1403" b="1" kern="1200">
                          <a:solidFill>
                            <a:schemeClr val="lt1"/>
                          </a:solidFill>
                          <a:latin typeface="Segoe UI"/>
                        </a:defRPr>
                      </a:lvl4pPr>
                      <a:lvl5pPr marL="1387770" algn="l" defTabSz="693885" rtl="0" eaLnBrk="1" latinLnBrk="0" hangingPunct="1">
                        <a:defRPr sz="1403" b="1" kern="1200">
                          <a:solidFill>
                            <a:schemeClr val="lt1"/>
                          </a:solidFill>
                          <a:latin typeface="Segoe UI"/>
                        </a:defRPr>
                      </a:lvl5pPr>
                      <a:lvl6pPr marL="1734712" algn="l" defTabSz="693885" rtl="0" eaLnBrk="1" latinLnBrk="0" hangingPunct="1">
                        <a:defRPr sz="1403" b="1" kern="1200">
                          <a:solidFill>
                            <a:schemeClr val="lt1"/>
                          </a:solidFill>
                          <a:latin typeface="Segoe UI"/>
                        </a:defRPr>
                      </a:lvl6pPr>
                      <a:lvl7pPr marL="2081654" algn="l" defTabSz="693885" rtl="0" eaLnBrk="1" latinLnBrk="0" hangingPunct="1">
                        <a:defRPr sz="1403" b="1" kern="1200">
                          <a:solidFill>
                            <a:schemeClr val="lt1"/>
                          </a:solidFill>
                          <a:latin typeface="Segoe UI"/>
                        </a:defRPr>
                      </a:lvl7pPr>
                      <a:lvl8pPr marL="2428597" algn="l" defTabSz="693885" rtl="0" eaLnBrk="1" latinLnBrk="0" hangingPunct="1">
                        <a:defRPr sz="1403" b="1" kern="1200">
                          <a:solidFill>
                            <a:schemeClr val="lt1"/>
                          </a:solidFill>
                          <a:latin typeface="Segoe UI"/>
                        </a:defRPr>
                      </a:lvl8pPr>
                      <a:lvl9pPr marL="2775540" algn="l" defTabSz="693885" rtl="0" eaLnBrk="1" latinLnBrk="0" hangingPunct="1">
                        <a:defRPr sz="1403" b="1" kern="1200">
                          <a:solidFill>
                            <a:schemeClr val="lt1"/>
                          </a:solidFill>
                          <a:latin typeface="Segoe UI"/>
                        </a:defRPr>
                      </a:lvl9pPr>
                    </a:lstStyle>
                    <a:p>
                      <a:pPr algn="ctr"/>
                      <a:r>
                        <a:rPr lang="en-US" sz="1000" b="1" dirty="0">
                          <a:solidFill>
                            <a:schemeClr val="bg1"/>
                          </a:solidFill>
                          <a:latin typeface="Segoe UI Semibold" panose="020B0702040204020203" pitchFamily="34" charset="0"/>
                          <a:cs typeface="Segoe UI Semibold" panose="020B0702040204020203" pitchFamily="34" charset="0"/>
                        </a:rPr>
                        <a:t>E3</a:t>
                      </a:r>
                    </a:p>
                  </a:txBody>
                  <a:tcPr marL="98606" marR="98606"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05050"/>
                    </a:solidFill>
                  </a:tcPr>
                </a:tc>
                <a:tc>
                  <a:txBody>
                    <a:bodyPr/>
                    <a:lstStyle>
                      <a:lvl1pPr marL="0" algn="l" defTabSz="693885" rtl="0" eaLnBrk="1" latinLnBrk="0" hangingPunct="1">
                        <a:defRPr sz="1403" b="1" kern="1200">
                          <a:solidFill>
                            <a:schemeClr val="lt1"/>
                          </a:solidFill>
                          <a:latin typeface="Segoe UI"/>
                        </a:defRPr>
                      </a:lvl1pPr>
                      <a:lvl2pPr marL="346943" algn="l" defTabSz="693885" rtl="0" eaLnBrk="1" latinLnBrk="0" hangingPunct="1">
                        <a:defRPr sz="1403" b="1" kern="1200">
                          <a:solidFill>
                            <a:schemeClr val="lt1"/>
                          </a:solidFill>
                          <a:latin typeface="Segoe UI"/>
                        </a:defRPr>
                      </a:lvl2pPr>
                      <a:lvl3pPr marL="693885" algn="l" defTabSz="693885" rtl="0" eaLnBrk="1" latinLnBrk="0" hangingPunct="1">
                        <a:defRPr sz="1403" b="1" kern="1200">
                          <a:solidFill>
                            <a:schemeClr val="lt1"/>
                          </a:solidFill>
                          <a:latin typeface="Segoe UI"/>
                        </a:defRPr>
                      </a:lvl3pPr>
                      <a:lvl4pPr marL="1040828" algn="l" defTabSz="693885" rtl="0" eaLnBrk="1" latinLnBrk="0" hangingPunct="1">
                        <a:defRPr sz="1403" b="1" kern="1200">
                          <a:solidFill>
                            <a:schemeClr val="lt1"/>
                          </a:solidFill>
                          <a:latin typeface="Segoe UI"/>
                        </a:defRPr>
                      </a:lvl4pPr>
                      <a:lvl5pPr marL="1387770" algn="l" defTabSz="693885" rtl="0" eaLnBrk="1" latinLnBrk="0" hangingPunct="1">
                        <a:defRPr sz="1403" b="1" kern="1200">
                          <a:solidFill>
                            <a:schemeClr val="lt1"/>
                          </a:solidFill>
                          <a:latin typeface="Segoe UI"/>
                        </a:defRPr>
                      </a:lvl5pPr>
                      <a:lvl6pPr marL="1734712" algn="l" defTabSz="693885" rtl="0" eaLnBrk="1" latinLnBrk="0" hangingPunct="1">
                        <a:defRPr sz="1403" b="1" kern="1200">
                          <a:solidFill>
                            <a:schemeClr val="lt1"/>
                          </a:solidFill>
                          <a:latin typeface="Segoe UI"/>
                        </a:defRPr>
                      </a:lvl6pPr>
                      <a:lvl7pPr marL="2081654" algn="l" defTabSz="693885" rtl="0" eaLnBrk="1" latinLnBrk="0" hangingPunct="1">
                        <a:defRPr sz="1403" b="1" kern="1200">
                          <a:solidFill>
                            <a:schemeClr val="lt1"/>
                          </a:solidFill>
                          <a:latin typeface="Segoe UI"/>
                        </a:defRPr>
                      </a:lvl7pPr>
                      <a:lvl8pPr marL="2428597" algn="l" defTabSz="693885" rtl="0" eaLnBrk="1" latinLnBrk="0" hangingPunct="1">
                        <a:defRPr sz="1403" b="1" kern="1200">
                          <a:solidFill>
                            <a:schemeClr val="lt1"/>
                          </a:solidFill>
                          <a:latin typeface="Segoe UI"/>
                        </a:defRPr>
                      </a:lvl8pPr>
                      <a:lvl9pPr marL="2775540" algn="l" defTabSz="693885" rtl="0" eaLnBrk="1" latinLnBrk="0" hangingPunct="1">
                        <a:defRPr sz="1403" b="1" kern="1200">
                          <a:solidFill>
                            <a:schemeClr val="lt1"/>
                          </a:solidFill>
                          <a:latin typeface="Segoe UI"/>
                        </a:defRPr>
                      </a:lvl9pPr>
                    </a:lstStyle>
                    <a:p>
                      <a:pPr algn="ctr"/>
                      <a:r>
                        <a:rPr lang="en-US" sz="1000" b="1" dirty="0">
                          <a:solidFill>
                            <a:schemeClr val="bg1"/>
                          </a:solidFill>
                          <a:latin typeface="Segoe UI Semibold" panose="020B0702040204020203" pitchFamily="34" charset="0"/>
                          <a:cs typeface="Segoe UI Semibold" panose="020B0702040204020203" pitchFamily="34" charset="0"/>
                        </a:rPr>
                        <a:t>E5</a:t>
                      </a:r>
                    </a:p>
                  </a:txBody>
                  <a:tcPr marL="98606" marR="98606"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8D7">
                        <a:lumMod val="75000"/>
                      </a:srgbClr>
                    </a:solidFill>
                  </a:tcPr>
                </a:tc>
                <a:extLst>
                  <a:ext uri="{0D108BD9-81ED-4DB2-BD59-A6C34878D82A}">
                    <a16:rowId xmlns:a16="http://schemas.microsoft.com/office/drawing/2014/main" val="4146393741"/>
                  </a:ext>
                </a:extLst>
              </a:tr>
              <a:tr h="1169518">
                <a:tc>
                  <a:txBody>
                    <a:bodyPr/>
                    <a:lstStyle/>
                    <a:p>
                      <a:pPr marL="0" marR="0" lvl="0" indent="0" algn="l" defTabSz="932559" rtl="0" eaLnBrk="1" fontAlgn="auto" latinLnBrk="0" hangingPunct="1">
                        <a:lnSpc>
                          <a:spcPct val="100000"/>
                        </a:lnSpc>
                        <a:spcBef>
                          <a:spcPts val="0"/>
                        </a:spcBef>
                        <a:spcAft>
                          <a:spcPts val="600"/>
                        </a:spcAft>
                        <a:buClrTx/>
                        <a:buSzTx/>
                        <a:buFontTx/>
                        <a:buNone/>
                        <a:tabLst/>
                        <a:defRPr/>
                      </a:pPr>
                      <a:r>
                        <a:rPr lang="en-US" sz="1000" b="1" kern="1200" baseline="0" dirty="0">
                          <a:solidFill>
                            <a:srgbClr val="505050"/>
                          </a:solidFill>
                          <a:latin typeface="+mn-lt"/>
                          <a:ea typeface="+mn-ea"/>
                          <a:cs typeface="+mn-cs"/>
                        </a:rPr>
                        <a:t>Windows 10 Enterprise E3: </a:t>
                      </a:r>
                      <a:r>
                        <a:rPr lang="en-US" sz="1000" b="0" kern="1200" baseline="0" dirty="0">
                          <a:solidFill>
                            <a:srgbClr val="505050"/>
                          </a:solidFill>
                          <a:latin typeface="+mn-lt"/>
                          <a:ea typeface="+mn-ea"/>
                          <a:cs typeface="+mn-cs"/>
                        </a:rPr>
                        <a:t>includes all of the features of </a:t>
                      </a:r>
                      <a:r>
                        <a:rPr lang="en-US" sz="1000" b="1" kern="1200" baseline="0" dirty="0">
                          <a:solidFill>
                            <a:srgbClr val="505050"/>
                          </a:solidFill>
                          <a:latin typeface="+mn-lt"/>
                          <a:ea typeface="+mn-ea"/>
                          <a:cs typeface="+mn-cs"/>
                        </a:rPr>
                        <a:t>Windows 10 Pro </a:t>
                      </a:r>
                      <a:r>
                        <a:rPr lang="en-US" sz="1000" b="0" kern="1200" baseline="0" dirty="0">
                          <a:solidFill>
                            <a:srgbClr val="505050"/>
                          </a:solidFill>
                          <a:latin typeface="+mn-lt"/>
                          <a:ea typeface="+mn-ea"/>
                          <a:cs typeface="+mn-cs"/>
                        </a:rPr>
                        <a:t>plus</a:t>
                      </a:r>
                      <a:r>
                        <a:rPr lang="en-US" sz="1000" kern="1200" baseline="0" dirty="0">
                          <a:solidFill>
                            <a:srgbClr val="505050"/>
                          </a:solidFill>
                          <a:latin typeface="+mn-lt"/>
                          <a:ea typeface="+mn-ea"/>
                          <a:cs typeface="+mn-cs"/>
                        </a:rPr>
                        <a:t> Credential Guard, Device Guard, App Locker, App-V, UE-V, Managed User Experience, Conditional Access, and more</a:t>
                      </a:r>
                      <a:br>
                        <a:rPr lang="en-US" sz="1000" kern="1200" baseline="0" dirty="0">
                          <a:solidFill>
                            <a:srgbClr val="505050"/>
                          </a:solidFill>
                          <a:latin typeface="+mn-lt"/>
                          <a:ea typeface="+mn-ea"/>
                          <a:cs typeface="+mn-cs"/>
                        </a:rPr>
                      </a:br>
                      <a:r>
                        <a:rPr lang="en-US" sz="1000" b="1" kern="1200" baseline="0" dirty="0">
                          <a:solidFill>
                            <a:srgbClr val="505050"/>
                          </a:solidFill>
                          <a:latin typeface="+mn-lt"/>
                          <a:ea typeface="+mn-ea"/>
                          <a:cs typeface="+mn-cs"/>
                        </a:rPr>
                        <a:t>Office 365 E3: </a:t>
                      </a:r>
                      <a:r>
                        <a:rPr lang="en-US" sz="1000" kern="1200" baseline="0" dirty="0">
                          <a:solidFill>
                            <a:srgbClr val="505050"/>
                          </a:solidFill>
                          <a:latin typeface="+mn-lt"/>
                          <a:ea typeface="+mn-ea"/>
                          <a:cs typeface="+mn-cs"/>
                        </a:rPr>
                        <a:t>Word, Excel, PowerPoint, OneNote, Outlook, Exchange, Yammer, OneDrive for Business, SharePoint, Skype for Business</a:t>
                      </a:r>
                      <a:br>
                        <a:rPr lang="en-US" sz="1000" kern="1200" baseline="0" dirty="0">
                          <a:solidFill>
                            <a:srgbClr val="505050"/>
                          </a:solidFill>
                          <a:latin typeface="+mn-lt"/>
                          <a:ea typeface="+mn-ea"/>
                          <a:cs typeface="+mn-cs"/>
                        </a:rPr>
                      </a:br>
                      <a:r>
                        <a:rPr lang="en-US" sz="1000" b="1" kern="1200" baseline="0" dirty="0">
                          <a:solidFill>
                            <a:srgbClr val="505050"/>
                          </a:solidFill>
                          <a:latin typeface="+mn-lt"/>
                          <a:ea typeface="+mn-ea"/>
                          <a:cs typeface="+mn-cs"/>
                        </a:rPr>
                        <a:t>Enterprise Mobility + Security E3: </a:t>
                      </a:r>
                      <a:r>
                        <a:rPr lang="en-US" sz="1000" b="0" kern="1200" baseline="0" dirty="0">
                          <a:solidFill>
                            <a:srgbClr val="505050"/>
                          </a:solidFill>
                          <a:latin typeface="+mn-lt"/>
                          <a:ea typeface="+mn-ea"/>
                          <a:cs typeface="+mn-cs"/>
                        </a:rPr>
                        <a:t>Intune, </a:t>
                      </a:r>
                      <a:r>
                        <a:rPr lang="en-US" sz="1000" kern="1200" baseline="0" dirty="0">
                          <a:solidFill>
                            <a:srgbClr val="505050"/>
                          </a:solidFill>
                          <a:latin typeface="+mn-lt"/>
                          <a:ea typeface="+mn-ea"/>
                          <a:cs typeface="+mn-cs"/>
                        </a:rPr>
                        <a:t>Advanced Threat Analytics, Azure Information Protection P1, Azure Active Directory Premium P1</a:t>
                      </a:r>
                    </a:p>
                  </a:txBody>
                  <a:tcPr marL="201168" marR="100584" marT="10058" marB="1005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693885" rtl="0" eaLnBrk="1" latinLnBrk="0" hangingPunct="1">
                        <a:defRPr sz="1403" kern="1200">
                          <a:solidFill>
                            <a:schemeClr val="dk1"/>
                          </a:solidFill>
                          <a:latin typeface="Segoe UI"/>
                        </a:defRPr>
                      </a:lvl1pPr>
                      <a:lvl2pPr marL="346943" algn="l" defTabSz="693885" rtl="0" eaLnBrk="1" latinLnBrk="0" hangingPunct="1">
                        <a:defRPr sz="1403" kern="1200">
                          <a:solidFill>
                            <a:schemeClr val="dk1"/>
                          </a:solidFill>
                          <a:latin typeface="Segoe UI"/>
                        </a:defRPr>
                      </a:lvl2pPr>
                      <a:lvl3pPr marL="693885" algn="l" defTabSz="693885" rtl="0" eaLnBrk="1" latinLnBrk="0" hangingPunct="1">
                        <a:defRPr sz="1403" kern="1200">
                          <a:solidFill>
                            <a:schemeClr val="dk1"/>
                          </a:solidFill>
                          <a:latin typeface="Segoe UI"/>
                        </a:defRPr>
                      </a:lvl3pPr>
                      <a:lvl4pPr marL="1040828" algn="l" defTabSz="693885" rtl="0" eaLnBrk="1" latinLnBrk="0" hangingPunct="1">
                        <a:defRPr sz="1403" kern="1200">
                          <a:solidFill>
                            <a:schemeClr val="dk1"/>
                          </a:solidFill>
                          <a:latin typeface="Segoe UI"/>
                        </a:defRPr>
                      </a:lvl4pPr>
                      <a:lvl5pPr marL="1387770" algn="l" defTabSz="693885" rtl="0" eaLnBrk="1" latinLnBrk="0" hangingPunct="1">
                        <a:defRPr sz="1403" kern="1200">
                          <a:solidFill>
                            <a:schemeClr val="dk1"/>
                          </a:solidFill>
                          <a:latin typeface="Segoe UI"/>
                        </a:defRPr>
                      </a:lvl5pPr>
                      <a:lvl6pPr marL="1734712" algn="l" defTabSz="693885" rtl="0" eaLnBrk="1" latinLnBrk="0" hangingPunct="1">
                        <a:defRPr sz="1403" kern="1200">
                          <a:solidFill>
                            <a:schemeClr val="dk1"/>
                          </a:solidFill>
                          <a:latin typeface="Segoe UI"/>
                        </a:defRPr>
                      </a:lvl6pPr>
                      <a:lvl7pPr marL="2081654" algn="l" defTabSz="693885" rtl="0" eaLnBrk="1" latinLnBrk="0" hangingPunct="1">
                        <a:defRPr sz="1403" kern="1200">
                          <a:solidFill>
                            <a:schemeClr val="dk1"/>
                          </a:solidFill>
                          <a:latin typeface="Segoe UI"/>
                        </a:defRPr>
                      </a:lvl7pPr>
                      <a:lvl8pPr marL="2428597" algn="l" defTabSz="693885" rtl="0" eaLnBrk="1" latinLnBrk="0" hangingPunct="1">
                        <a:defRPr sz="1403" kern="1200">
                          <a:solidFill>
                            <a:schemeClr val="dk1"/>
                          </a:solidFill>
                          <a:latin typeface="Segoe UI"/>
                        </a:defRPr>
                      </a:lvl8pPr>
                      <a:lvl9pPr marL="2775540" algn="l" defTabSz="693885" rtl="0" eaLnBrk="1" latinLnBrk="0" hangingPunct="1">
                        <a:defRPr sz="1403" kern="1200">
                          <a:solidFill>
                            <a:schemeClr val="dk1"/>
                          </a:solidFill>
                          <a:latin typeface="Segoe UI"/>
                        </a:defRPr>
                      </a:lvl9pPr>
                    </a:lstStyle>
                    <a:p>
                      <a:pPr algn="ctr">
                        <a:lnSpc>
                          <a:spcPct val="100000"/>
                        </a:lnSpc>
                        <a:spcBef>
                          <a:spcPts val="0"/>
                        </a:spcBef>
                        <a:spcAft>
                          <a:spcPts val="600"/>
                        </a:spcAft>
                      </a:pPr>
                      <a:r>
                        <a:rPr lang="en-US" sz="1600" b="1" dirty="0">
                          <a:solidFill>
                            <a:schemeClr val="bg1"/>
                          </a:solidFill>
                        </a:rPr>
                        <a:t>●</a:t>
                      </a:r>
                    </a:p>
                  </a:txBody>
                  <a:tcPr marL="98606" marR="98606"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05050"/>
                    </a:solidFill>
                  </a:tcPr>
                </a:tc>
                <a:tc>
                  <a:txBody>
                    <a:bodyPr/>
                    <a:lstStyle>
                      <a:lvl1pPr marL="0" algn="l" defTabSz="693885" rtl="0" eaLnBrk="1" latinLnBrk="0" hangingPunct="1">
                        <a:defRPr sz="1403" kern="1200">
                          <a:solidFill>
                            <a:schemeClr val="dk1"/>
                          </a:solidFill>
                          <a:latin typeface="Segoe UI"/>
                        </a:defRPr>
                      </a:lvl1pPr>
                      <a:lvl2pPr marL="346943" algn="l" defTabSz="693885" rtl="0" eaLnBrk="1" latinLnBrk="0" hangingPunct="1">
                        <a:defRPr sz="1403" kern="1200">
                          <a:solidFill>
                            <a:schemeClr val="dk1"/>
                          </a:solidFill>
                          <a:latin typeface="Segoe UI"/>
                        </a:defRPr>
                      </a:lvl2pPr>
                      <a:lvl3pPr marL="693885" algn="l" defTabSz="693885" rtl="0" eaLnBrk="1" latinLnBrk="0" hangingPunct="1">
                        <a:defRPr sz="1403" kern="1200">
                          <a:solidFill>
                            <a:schemeClr val="dk1"/>
                          </a:solidFill>
                          <a:latin typeface="Segoe UI"/>
                        </a:defRPr>
                      </a:lvl3pPr>
                      <a:lvl4pPr marL="1040828" algn="l" defTabSz="693885" rtl="0" eaLnBrk="1" latinLnBrk="0" hangingPunct="1">
                        <a:defRPr sz="1403" kern="1200">
                          <a:solidFill>
                            <a:schemeClr val="dk1"/>
                          </a:solidFill>
                          <a:latin typeface="Segoe UI"/>
                        </a:defRPr>
                      </a:lvl4pPr>
                      <a:lvl5pPr marL="1387770" algn="l" defTabSz="693885" rtl="0" eaLnBrk="1" latinLnBrk="0" hangingPunct="1">
                        <a:defRPr sz="1403" kern="1200">
                          <a:solidFill>
                            <a:schemeClr val="dk1"/>
                          </a:solidFill>
                          <a:latin typeface="Segoe UI"/>
                        </a:defRPr>
                      </a:lvl5pPr>
                      <a:lvl6pPr marL="1734712" algn="l" defTabSz="693885" rtl="0" eaLnBrk="1" latinLnBrk="0" hangingPunct="1">
                        <a:defRPr sz="1403" kern="1200">
                          <a:solidFill>
                            <a:schemeClr val="dk1"/>
                          </a:solidFill>
                          <a:latin typeface="Segoe UI"/>
                        </a:defRPr>
                      </a:lvl6pPr>
                      <a:lvl7pPr marL="2081654" algn="l" defTabSz="693885" rtl="0" eaLnBrk="1" latinLnBrk="0" hangingPunct="1">
                        <a:defRPr sz="1403" kern="1200">
                          <a:solidFill>
                            <a:schemeClr val="dk1"/>
                          </a:solidFill>
                          <a:latin typeface="Segoe UI"/>
                        </a:defRPr>
                      </a:lvl7pPr>
                      <a:lvl8pPr marL="2428597" algn="l" defTabSz="693885" rtl="0" eaLnBrk="1" latinLnBrk="0" hangingPunct="1">
                        <a:defRPr sz="1403" kern="1200">
                          <a:solidFill>
                            <a:schemeClr val="dk1"/>
                          </a:solidFill>
                          <a:latin typeface="Segoe UI"/>
                        </a:defRPr>
                      </a:lvl8pPr>
                      <a:lvl9pPr marL="2775540" algn="l" defTabSz="693885" rtl="0" eaLnBrk="1" latinLnBrk="0" hangingPunct="1">
                        <a:defRPr sz="1403" kern="1200">
                          <a:solidFill>
                            <a:schemeClr val="dk1"/>
                          </a:solidFill>
                          <a:latin typeface="Segoe UI"/>
                        </a:defRPr>
                      </a:lvl9pPr>
                    </a:lstStyle>
                    <a:p>
                      <a:pPr marL="0" marR="0" lvl="0" indent="0" algn="ctr" defTabSz="693885" rtl="0" eaLnBrk="1" fontAlgn="auto" latinLnBrk="0" hangingPunct="1">
                        <a:lnSpc>
                          <a:spcPct val="100000"/>
                        </a:lnSpc>
                        <a:spcBef>
                          <a:spcPts val="0"/>
                        </a:spcBef>
                        <a:spcAft>
                          <a:spcPts val="600"/>
                        </a:spcAft>
                        <a:buClrTx/>
                        <a:buSzTx/>
                        <a:buFontTx/>
                        <a:buNone/>
                        <a:tabLst/>
                        <a:defRPr/>
                      </a:pPr>
                      <a:r>
                        <a:rPr lang="en-US" sz="1600" b="1" dirty="0">
                          <a:solidFill>
                            <a:schemeClr val="bg1"/>
                          </a:solidFill>
                        </a:rPr>
                        <a:t>●</a:t>
                      </a:r>
                    </a:p>
                  </a:txBody>
                  <a:tcPr marL="98606" marR="98606"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8D7"/>
                    </a:solidFill>
                  </a:tcPr>
                </a:tc>
                <a:extLst>
                  <a:ext uri="{0D108BD9-81ED-4DB2-BD59-A6C34878D82A}">
                    <a16:rowId xmlns:a16="http://schemas.microsoft.com/office/drawing/2014/main" val="1097786948"/>
                  </a:ext>
                </a:extLst>
              </a:tr>
              <a:tr h="1169518">
                <a:tc>
                  <a:txBody>
                    <a:bodyPr/>
                    <a:lstStyle/>
                    <a:p>
                      <a:pPr marL="0" marR="0" lvl="0" indent="0" algn="l" defTabSz="932559" rtl="0" eaLnBrk="1" fontAlgn="auto" latinLnBrk="0" hangingPunct="1">
                        <a:lnSpc>
                          <a:spcPct val="100000"/>
                        </a:lnSpc>
                        <a:spcBef>
                          <a:spcPts val="0"/>
                        </a:spcBef>
                        <a:spcAft>
                          <a:spcPts val="600"/>
                        </a:spcAft>
                        <a:buClrTx/>
                        <a:buSzTx/>
                        <a:buFontTx/>
                        <a:buNone/>
                        <a:tabLst/>
                        <a:defRPr/>
                      </a:pPr>
                      <a:r>
                        <a:rPr lang="en-US" sz="1000" b="1" dirty="0">
                          <a:solidFill>
                            <a:srgbClr val="505050"/>
                          </a:solidFill>
                        </a:rPr>
                        <a:t>Windows 10 Enterprise</a:t>
                      </a:r>
                      <a:r>
                        <a:rPr lang="en-US" sz="1000" b="1" baseline="0" dirty="0">
                          <a:solidFill>
                            <a:srgbClr val="505050"/>
                          </a:solidFill>
                        </a:rPr>
                        <a:t> E5: </a:t>
                      </a:r>
                      <a:r>
                        <a:rPr lang="en-US" sz="1000" b="0" baseline="0" dirty="0">
                          <a:solidFill>
                            <a:srgbClr val="505050"/>
                          </a:solidFill>
                        </a:rPr>
                        <a:t>includes Windows 10 Enterprise E3 plus Windows Defender Advanced Threat Protection</a:t>
                      </a:r>
                      <a:br>
                        <a:rPr lang="en-US" sz="1000" baseline="0" dirty="0">
                          <a:solidFill>
                            <a:srgbClr val="505050"/>
                          </a:solidFill>
                        </a:rPr>
                      </a:br>
                      <a:r>
                        <a:rPr lang="en-US" sz="1000" b="1" baseline="0" dirty="0">
                          <a:solidFill>
                            <a:srgbClr val="505050"/>
                          </a:solidFill>
                        </a:rPr>
                        <a:t>Office 365 E5: </a:t>
                      </a:r>
                      <a:r>
                        <a:rPr lang="en-US" sz="1000" b="0" baseline="0" dirty="0">
                          <a:solidFill>
                            <a:srgbClr val="505050"/>
                          </a:solidFill>
                        </a:rPr>
                        <a:t>includes Office 365 E3 plus</a:t>
                      </a:r>
                      <a:r>
                        <a:rPr lang="en-US" sz="1000" b="1" baseline="0" dirty="0">
                          <a:solidFill>
                            <a:srgbClr val="505050"/>
                          </a:solidFill>
                        </a:rPr>
                        <a:t> </a:t>
                      </a:r>
                      <a:r>
                        <a:rPr lang="en-US" sz="1000" baseline="0" dirty="0">
                          <a:solidFill>
                            <a:srgbClr val="505050"/>
                          </a:solidFill>
                        </a:rPr>
                        <a:t>Advanced Threat Protection, Advanced Security Management, Customer Lockbox, Advanced eDiscovery</a:t>
                      </a:r>
                      <a:br>
                        <a:rPr lang="en-US" sz="1000" baseline="0" dirty="0">
                          <a:solidFill>
                            <a:srgbClr val="505050"/>
                          </a:solidFill>
                        </a:rPr>
                      </a:br>
                      <a:r>
                        <a:rPr lang="en-US" sz="1000" b="1" baseline="0" dirty="0">
                          <a:solidFill>
                            <a:srgbClr val="505050"/>
                          </a:solidFill>
                        </a:rPr>
                        <a:t>Enterprise Mobility + Security E5: </a:t>
                      </a:r>
                      <a:r>
                        <a:rPr lang="en-US" sz="1000" b="0" baseline="0" dirty="0">
                          <a:solidFill>
                            <a:srgbClr val="505050"/>
                          </a:solidFill>
                        </a:rPr>
                        <a:t>includes all of EMS E3 plus Microsoft Cloud App Security, Azure Active Directory Premium P2, and Azure Information Protection P2</a:t>
                      </a:r>
                      <a:endParaRPr lang="en-US" sz="1000" b="0" dirty="0">
                        <a:solidFill>
                          <a:srgbClr val="505050"/>
                        </a:solidFill>
                      </a:endParaRPr>
                    </a:p>
                  </a:txBody>
                  <a:tcPr marL="201168" marR="100584" marT="10058" marB="10058"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693885" rtl="0" eaLnBrk="1" latinLnBrk="0" hangingPunct="1">
                        <a:defRPr sz="1403" kern="1200">
                          <a:solidFill>
                            <a:schemeClr val="dk1"/>
                          </a:solidFill>
                          <a:latin typeface="Segoe UI"/>
                        </a:defRPr>
                      </a:lvl1pPr>
                      <a:lvl2pPr marL="346943" algn="l" defTabSz="693885" rtl="0" eaLnBrk="1" latinLnBrk="0" hangingPunct="1">
                        <a:defRPr sz="1403" kern="1200">
                          <a:solidFill>
                            <a:schemeClr val="dk1"/>
                          </a:solidFill>
                          <a:latin typeface="Segoe UI"/>
                        </a:defRPr>
                      </a:lvl2pPr>
                      <a:lvl3pPr marL="693885" algn="l" defTabSz="693885" rtl="0" eaLnBrk="1" latinLnBrk="0" hangingPunct="1">
                        <a:defRPr sz="1403" kern="1200">
                          <a:solidFill>
                            <a:schemeClr val="dk1"/>
                          </a:solidFill>
                          <a:latin typeface="Segoe UI"/>
                        </a:defRPr>
                      </a:lvl3pPr>
                      <a:lvl4pPr marL="1040828" algn="l" defTabSz="693885" rtl="0" eaLnBrk="1" latinLnBrk="0" hangingPunct="1">
                        <a:defRPr sz="1403" kern="1200">
                          <a:solidFill>
                            <a:schemeClr val="dk1"/>
                          </a:solidFill>
                          <a:latin typeface="Segoe UI"/>
                        </a:defRPr>
                      </a:lvl4pPr>
                      <a:lvl5pPr marL="1387770" algn="l" defTabSz="693885" rtl="0" eaLnBrk="1" latinLnBrk="0" hangingPunct="1">
                        <a:defRPr sz="1403" kern="1200">
                          <a:solidFill>
                            <a:schemeClr val="dk1"/>
                          </a:solidFill>
                          <a:latin typeface="Segoe UI"/>
                        </a:defRPr>
                      </a:lvl5pPr>
                      <a:lvl6pPr marL="1734712" algn="l" defTabSz="693885" rtl="0" eaLnBrk="1" latinLnBrk="0" hangingPunct="1">
                        <a:defRPr sz="1403" kern="1200">
                          <a:solidFill>
                            <a:schemeClr val="dk1"/>
                          </a:solidFill>
                          <a:latin typeface="Segoe UI"/>
                        </a:defRPr>
                      </a:lvl6pPr>
                      <a:lvl7pPr marL="2081654" algn="l" defTabSz="693885" rtl="0" eaLnBrk="1" latinLnBrk="0" hangingPunct="1">
                        <a:defRPr sz="1403" kern="1200">
                          <a:solidFill>
                            <a:schemeClr val="dk1"/>
                          </a:solidFill>
                          <a:latin typeface="Segoe UI"/>
                        </a:defRPr>
                      </a:lvl7pPr>
                      <a:lvl8pPr marL="2428597" algn="l" defTabSz="693885" rtl="0" eaLnBrk="1" latinLnBrk="0" hangingPunct="1">
                        <a:defRPr sz="1403" kern="1200">
                          <a:solidFill>
                            <a:schemeClr val="dk1"/>
                          </a:solidFill>
                          <a:latin typeface="Segoe UI"/>
                        </a:defRPr>
                      </a:lvl8pPr>
                      <a:lvl9pPr marL="2775540" algn="l" defTabSz="693885" rtl="0" eaLnBrk="1" latinLnBrk="0" hangingPunct="1">
                        <a:defRPr sz="1403" kern="1200">
                          <a:solidFill>
                            <a:schemeClr val="dk1"/>
                          </a:solidFill>
                          <a:latin typeface="Segoe UI"/>
                        </a:defRPr>
                      </a:lvl9pPr>
                    </a:lstStyle>
                    <a:p>
                      <a:pPr algn="ctr">
                        <a:lnSpc>
                          <a:spcPct val="100000"/>
                        </a:lnSpc>
                        <a:spcBef>
                          <a:spcPts val="0"/>
                        </a:spcBef>
                        <a:spcAft>
                          <a:spcPts val="600"/>
                        </a:spcAft>
                      </a:pPr>
                      <a:endParaRPr lang="en-US" sz="1050" b="1" dirty="0"/>
                    </a:p>
                  </a:txBody>
                  <a:tcPr marL="98606" marR="98606"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505050"/>
                    </a:solidFill>
                  </a:tcPr>
                </a:tc>
                <a:tc>
                  <a:txBody>
                    <a:bodyPr/>
                    <a:lstStyle>
                      <a:lvl1pPr marL="0" algn="l" defTabSz="693885" rtl="0" eaLnBrk="1" latinLnBrk="0" hangingPunct="1">
                        <a:defRPr sz="1403" kern="1200">
                          <a:solidFill>
                            <a:schemeClr val="dk1"/>
                          </a:solidFill>
                          <a:latin typeface="Segoe UI"/>
                        </a:defRPr>
                      </a:lvl1pPr>
                      <a:lvl2pPr marL="346943" algn="l" defTabSz="693885" rtl="0" eaLnBrk="1" latinLnBrk="0" hangingPunct="1">
                        <a:defRPr sz="1403" kern="1200">
                          <a:solidFill>
                            <a:schemeClr val="dk1"/>
                          </a:solidFill>
                          <a:latin typeface="Segoe UI"/>
                        </a:defRPr>
                      </a:lvl2pPr>
                      <a:lvl3pPr marL="693885" algn="l" defTabSz="693885" rtl="0" eaLnBrk="1" latinLnBrk="0" hangingPunct="1">
                        <a:defRPr sz="1403" kern="1200">
                          <a:solidFill>
                            <a:schemeClr val="dk1"/>
                          </a:solidFill>
                          <a:latin typeface="Segoe UI"/>
                        </a:defRPr>
                      </a:lvl3pPr>
                      <a:lvl4pPr marL="1040828" algn="l" defTabSz="693885" rtl="0" eaLnBrk="1" latinLnBrk="0" hangingPunct="1">
                        <a:defRPr sz="1403" kern="1200">
                          <a:solidFill>
                            <a:schemeClr val="dk1"/>
                          </a:solidFill>
                          <a:latin typeface="Segoe UI"/>
                        </a:defRPr>
                      </a:lvl4pPr>
                      <a:lvl5pPr marL="1387770" algn="l" defTabSz="693885" rtl="0" eaLnBrk="1" latinLnBrk="0" hangingPunct="1">
                        <a:defRPr sz="1403" kern="1200">
                          <a:solidFill>
                            <a:schemeClr val="dk1"/>
                          </a:solidFill>
                          <a:latin typeface="Segoe UI"/>
                        </a:defRPr>
                      </a:lvl5pPr>
                      <a:lvl6pPr marL="1734712" algn="l" defTabSz="693885" rtl="0" eaLnBrk="1" latinLnBrk="0" hangingPunct="1">
                        <a:defRPr sz="1403" kern="1200">
                          <a:solidFill>
                            <a:schemeClr val="dk1"/>
                          </a:solidFill>
                          <a:latin typeface="Segoe UI"/>
                        </a:defRPr>
                      </a:lvl6pPr>
                      <a:lvl7pPr marL="2081654" algn="l" defTabSz="693885" rtl="0" eaLnBrk="1" latinLnBrk="0" hangingPunct="1">
                        <a:defRPr sz="1403" kern="1200">
                          <a:solidFill>
                            <a:schemeClr val="dk1"/>
                          </a:solidFill>
                          <a:latin typeface="Segoe UI"/>
                        </a:defRPr>
                      </a:lvl7pPr>
                      <a:lvl8pPr marL="2428597" algn="l" defTabSz="693885" rtl="0" eaLnBrk="1" latinLnBrk="0" hangingPunct="1">
                        <a:defRPr sz="1403" kern="1200">
                          <a:solidFill>
                            <a:schemeClr val="dk1"/>
                          </a:solidFill>
                          <a:latin typeface="Segoe UI"/>
                        </a:defRPr>
                      </a:lvl8pPr>
                      <a:lvl9pPr marL="2775540" algn="l" defTabSz="693885" rtl="0" eaLnBrk="1" latinLnBrk="0" hangingPunct="1">
                        <a:defRPr sz="1403" kern="1200">
                          <a:solidFill>
                            <a:schemeClr val="dk1"/>
                          </a:solidFill>
                          <a:latin typeface="Segoe UI"/>
                        </a:defRPr>
                      </a:lvl9pPr>
                    </a:lstStyle>
                    <a:p>
                      <a:pPr marL="0" marR="0" lvl="0" indent="0" algn="ctr" defTabSz="1087869" rtl="0" eaLnBrk="1" fontAlgn="auto" latinLnBrk="0" hangingPunct="1">
                        <a:lnSpc>
                          <a:spcPct val="100000"/>
                        </a:lnSpc>
                        <a:spcBef>
                          <a:spcPts val="0"/>
                        </a:spcBef>
                        <a:spcAft>
                          <a:spcPts val="600"/>
                        </a:spcAft>
                        <a:buClrTx/>
                        <a:buSzTx/>
                        <a:buFontTx/>
                        <a:buNone/>
                        <a:tabLst/>
                        <a:defRPr/>
                      </a:pPr>
                      <a:r>
                        <a:rPr lang="en-US" sz="1600" b="1" dirty="0">
                          <a:solidFill>
                            <a:schemeClr val="bg1"/>
                          </a:solidFill>
                        </a:rPr>
                        <a:t>●</a:t>
                      </a:r>
                    </a:p>
                  </a:txBody>
                  <a:tcPr marL="98606" marR="98606"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78D7"/>
                    </a:solidFill>
                  </a:tcPr>
                </a:tc>
                <a:extLst>
                  <a:ext uri="{0D108BD9-81ED-4DB2-BD59-A6C34878D82A}">
                    <a16:rowId xmlns:a16="http://schemas.microsoft.com/office/drawing/2014/main" val="1339361970"/>
                  </a:ext>
                </a:extLst>
              </a:tr>
            </a:tbl>
          </a:graphicData>
        </a:graphic>
      </p:graphicFrame>
      <p:sp>
        <p:nvSpPr>
          <p:cNvPr id="37" name="Rectangle 36"/>
          <p:cNvSpPr/>
          <p:nvPr/>
        </p:nvSpPr>
        <p:spPr>
          <a:xfrm>
            <a:off x="2900214" y="2661649"/>
            <a:ext cx="2468880" cy="1188720"/>
          </a:xfrm>
          <a:prstGeom prst="rect">
            <a:avLst/>
          </a:prstGeom>
          <a:noFill/>
        </p:spPr>
        <p:txBody>
          <a:bodyPr wrap="square" lIns="182880" tIns="0" rIns="182880" bIns="0" anchor="t" anchorCtr="0">
            <a:spAutoFit/>
          </a:bodyPr>
          <a:lstStyle/>
          <a:p>
            <a:pPr lvl="0">
              <a:spcAft>
                <a:spcPts val="1000"/>
              </a:spcAft>
            </a:pPr>
            <a:r>
              <a:rPr lang="en-US" sz="1200" b="1" dirty="0"/>
              <a:t>Customize and scale your </a:t>
            </a:r>
            <a:br>
              <a:rPr lang="en-US" sz="1200" b="1" dirty="0"/>
            </a:br>
            <a:r>
              <a:rPr lang="en-US" sz="1200" b="1" dirty="0"/>
              <a:t>security strategy</a:t>
            </a:r>
            <a:br>
              <a:rPr lang="en-US" sz="1800" b="1" dirty="0"/>
            </a:br>
            <a:r>
              <a:rPr lang="en-US" sz="950" dirty="0"/>
              <a:t>With Microsoft Intune in EMS, we can easily configure the features of Windows 10 Enterprise E3 for you on a large scale, across all your users and devices, in the way that best meets the needs of your business. </a:t>
            </a:r>
          </a:p>
        </p:txBody>
      </p:sp>
      <p:sp>
        <p:nvSpPr>
          <p:cNvPr id="38" name="Rectangle 37"/>
          <p:cNvSpPr/>
          <p:nvPr/>
        </p:nvSpPr>
        <p:spPr>
          <a:xfrm>
            <a:off x="5622586" y="2661649"/>
            <a:ext cx="2468880" cy="1188720"/>
          </a:xfrm>
          <a:prstGeom prst="rect">
            <a:avLst/>
          </a:prstGeom>
          <a:noFill/>
        </p:spPr>
        <p:txBody>
          <a:bodyPr wrap="square" lIns="182880" tIns="0" rIns="182880" bIns="0" anchor="t" anchorCtr="0">
            <a:spAutoFit/>
          </a:bodyPr>
          <a:lstStyle/>
          <a:p>
            <a:pPr lvl="0">
              <a:spcAft>
                <a:spcPts val="1200"/>
              </a:spcAft>
            </a:pPr>
            <a:r>
              <a:rPr lang="en-US" sz="1200" b="1" dirty="0"/>
              <a:t>Compliance made easy</a:t>
            </a:r>
            <a:br>
              <a:rPr lang="en-US" sz="1200" b="1" dirty="0"/>
            </a:br>
            <a:r>
              <a:rPr lang="en-US" sz="950" dirty="0"/>
              <a:t>Using mobile device management tools in EMS, along with the powerful security and control features in Enterprise E3, we can monitor your devices, network traffic, and data integrity and provide detailed compliance reports on a regular basis.</a:t>
            </a:r>
          </a:p>
        </p:txBody>
      </p:sp>
      <p:grpSp>
        <p:nvGrpSpPr>
          <p:cNvPr id="40" name="Group 39"/>
          <p:cNvGrpSpPr/>
          <p:nvPr/>
        </p:nvGrpSpPr>
        <p:grpSpPr>
          <a:xfrm>
            <a:off x="264012" y="1636881"/>
            <a:ext cx="1936124" cy="453757"/>
            <a:chOff x="5565023" y="2315565"/>
            <a:chExt cx="1936124" cy="453757"/>
          </a:xfrm>
        </p:grpSpPr>
        <p:grpSp>
          <p:nvGrpSpPr>
            <p:cNvPr id="47" name="Group 46"/>
            <p:cNvGrpSpPr/>
            <p:nvPr/>
          </p:nvGrpSpPr>
          <p:grpSpPr>
            <a:xfrm>
              <a:off x="5565023" y="2315565"/>
              <a:ext cx="453757" cy="453757"/>
              <a:chOff x="1273744" y="3480628"/>
              <a:chExt cx="1097280" cy="1097280"/>
            </a:xfrm>
          </p:grpSpPr>
          <p:sp>
            <p:nvSpPr>
              <p:cNvPr id="49" name="Oval 48"/>
              <p:cNvSpPr/>
              <p:nvPr/>
            </p:nvSpPr>
            <p:spPr bwMode="auto">
              <a:xfrm>
                <a:off x="1273744" y="3480628"/>
                <a:ext cx="1097280" cy="1097280"/>
              </a:xfrm>
              <a:prstGeom prst="ellipse">
                <a:avLst/>
              </a:prstGeom>
              <a:solidFill>
                <a:srgbClr val="0078D7"/>
              </a:solidFill>
              <a:ln w="9525" cap="flat" cmpd="sng" algn="ctr">
                <a:noFill/>
                <a:prstDash val="solid"/>
                <a:headEnd type="none" w="med" len="med"/>
                <a:tailEnd type="none" w="med" len="med"/>
              </a:ln>
              <a:effec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ctr" defTabSz="914102"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50" name="Freeform 30"/>
              <p:cNvSpPr>
                <a:spLocks noChangeAspect="1" noEditPoints="1"/>
              </p:cNvSpPr>
              <p:nvPr/>
            </p:nvSpPr>
            <p:spPr bwMode="auto">
              <a:xfrm>
                <a:off x="1679260" y="3823528"/>
                <a:ext cx="286249" cy="411480"/>
              </a:xfrm>
              <a:custGeom>
                <a:avLst/>
                <a:gdLst>
                  <a:gd name="T0" fmla="*/ 213 w 213"/>
                  <a:gd name="T1" fmla="*/ 136 h 311"/>
                  <a:gd name="T2" fmla="*/ 213 w 213"/>
                  <a:gd name="T3" fmla="*/ 311 h 311"/>
                  <a:gd name="T4" fmla="*/ 0 w 213"/>
                  <a:gd name="T5" fmla="*/ 311 h 311"/>
                  <a:gd name="T6" fmla="*/ 0 w 213"/>
                  <a:gd name="T7" fmla="*/ 136 h 311"/>
                  <a:gd name="T8" fmla="*/ 36 w 213"/>
                  <a:gd name="T9" fmla="*/ 136 h 311"/>
                  <a:gd name="T10" fmla="*/ 36 w 213"/>
                  <a:gd name="T11" fmla="*/ 79 h 311"/>
                  <a:gd name="T12" fmla="*/ 41 w 213"/>
                  <a:gd name="T13" fmla="*/ 49 h 311"/>
                  <a:gd name="T14" fmla="*/ 56 w 213"/>
                  <a:gd name="T15" fmla="*/ 23 h 311"/>
                  <a:gd name="T16" fmla="*/ 78 w 213"/>
                  <a:gd name="T17" fmla="*/ 6 h 311"/>
                  <a:gd name="T18" fmla="*/ 107 w 213"/>
                  <a:gd name="T19" fmla="*/ 0 h 311"/>
                  <a:gd name="T20" fmla="*/ 135 w 213"/>
                  <a:gd name="T21" fmla="*/ 6 h 311"/>
                  <a:gd name="T22" fmla="*/ 157 w 213"/>
                  <a:gd name="T23" fmla="*/ 23 h 311"/>
                  <a:gd name="T24" fmla="*/ 172 w 213"/>
                  <a:gd name="T25" fmla="*/ 49 h 311"/>
                  <a:gd name="T26" fmla="*/ 178 w 213"/>
                  <a:gd name="T27" fmla="*/ 79 h 311"/>
                  <a:gd name="T28" fmla="*/ 178 w 213"/>
                  <a:gd name="T29" fmla="*/ 136 h 311"/>
                  <a:gd name="T30" fmla="*/ 213 w 213"/>
                  <a:gd name="T31" fmla="*/ 136 h 311"/>
                  <a:gd name="T32" fmla="*/ 53 w 213"/>
                  <a:gd name="T33" fmla="*/ 136 h 311"/>
                  <a:gd name="T34" fmla="*/ 160 w 213"/>
                  <a:gd name="T35" fmla="*/ 136 h 311"/>
                  <a:gd name="T36" fmla="*/ 160 w 213"/>
                  <a:gd name="T37" fmla="*/ 79 h 311"/>
                  <a:gd name="T38" fmla="*/ 156 w 213"/>
                  <a:gd name="T39" fmla="*/ 56 h 311"/>
                  <a:gd name="T40" fmla="*/ 145 w 213"/>
                  <a:gd name="T41" fmla="*/ 37 h 311"/>
                  <a:gd name="T42" fmla="*/ 128 w 213"/>
                  <a:gd name="T43" fmla="*/ 24 h 311"/>
                  <a:gd name="T44" fmla="*/ 107 w 213"/>
                  <a:gd name="T45" fmla="*/ 20 h 311"/>
                  <a:gd name="T46" fmla="*/ 85 w 213"/>
                  <a:gd name="T47" fmla="*/ 24 h 311"/>
                  <a:gd name="T48" fmla="*/ 69 w 213"/>
                  <a:gd name="T49" fmla="*/ 37 h 311"/>
                  <a:gd name="T50" fmla="*/ 57 w 213"/>
                  <a:gd name="T51" fmla="*/ 56 h 311"/>
                  <a:gd name="T52" fmla="*/ 53 w 213"/>
                  <a:gd name="T53" fmla="*/ 79 h 311"/>
                  <a:gd name="T54" fmla="*/ 53 w 213"/>
                  <a:gd name="T55" fmla="*/ 136 h 311"/>
                  <a:gd name="T56" fmla="*/ 195 w 213"/>
                  <a:gd name="T57" fmla="*/ 155 h 311"/>
                  <a:gd name="T58" fmla="*/ 18 w 213"/>
                  <a:gd name="T59" fmla="*/ 155 h 311"/>
                  <a:gd name="T60" fmla="*/ 18 w 213"/>
                  <a:gd name="T61" fmla="*/ 291 h 311"/>
                  <a:gd name="T62" fmla="*/ 195 w 213"/>
                  <a:gd name="T63" fmla="*/ 291 h 311"/>
                  <a:gd name="T64" fmla="*/ 195 w 213"/>
                  <a:gd name="T65" fmla="*/ 155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311">
                    <a:moveTo>
                      <a:pt x="213" y="136"/>
                    </a:moveTo>
                    <a:cubicBezTo>
                      <a:pt x="213" y="311"/>
                      <a:pt x="213" y="311"/>
                      <a:pt x="213" y="311"/>
                    </a:cubicBezTo>
                    <a:cubicBezTo>
                      <a:pt x="0" y="311"/>
                      <a:pt x="0" y="311"/>
                      <a:pt x="0" y="311"/>
                    </a:cubicBezTo>
                    <a:cubicBezTo>
                      <a:pt x="0" y="136"/>
                      <a:pt x="0" y="136"/>
                      <a:pt x="0" y="136"/>
                    </a:cubicBezTo>
                    <a:cubicBezTo>
                      <a:pt x="36" y="136"/>
                      <a:pt x="36" y="136"/>
                      <a:pt x="36" y="136"/>
                    </a:cubicBezTo>
                    <a:cubicBezTo>
                      <a:pt x="36" y="79"/>
                      <a:pt x="36" y="79"/>
                      <a:pt x="36" y="79"/>
                    </a:cubicBezTo>
                    <a:cubicBezTo>
                      <a:pt x="36" y="68"/>
                      <a:pt x="37" y="58"/>
                      <a:pt x="41" y="49"/>
                    </a:cubicBezTo>
                    <a:cubicBezTo>
                      <a:pt x="45" y="39"/>
                      <a:pt x="50" y="31"/>
                      <a:pt x="56" y="23"/>
                    </a:cubicBezTo>
                    <a:cubicBezTo>
                      <a:pt x="62" y="16"/>
                      <a:pt x="70" y="11"/>
                      <a:pt x="78" y="6"/>
                    </a:cubicBezTo>
                    <a:cubicBezTo>
                      <a:pt x="87" y="2"/>
                      <a:pt x="96" y="0"/>
                      <a:pt x="107" y="0"/>
                    </a:cubicBezTo>
                    <a:cubicBezTo>
                      <a:pt x="117" y="0"/>
                      <a:pt x="126" y="2"/>
                      <a:pt x="135" y="6"/>
                    </a:cubicBezTo>
                    <a:cubicBezTo>
                      <a:pt x="143" y="11"/>
                      <a:pt x="151" y="16"/>
                      <a:pt x="157" y="23"/>
                    </a:cubicBezTo>
                    <a:cubicBezTo>
                      <a:pt x="164" y="31"/>
                      <a:pt x="169" y="39"/>
                      <a:pt x="172" y="49"/>
                    </a:cubicBezTo>
                    <a:cubicBezTo>
                      <a:pt x="176" y="58"/>
                      <a:pt x="178" y="68"/>
                      <a:pt x="178" y="79"/>
                    </a:cubicBezTo>
                    <a:cubicBezTo>
                      <a:pt x="178" y="136"/>
                      <a:pt x="178" y="136"/>
                      <a:pt x="178" y="136"/>
                    </a:cubicBezTo>
                    <a:lnTo>
                      <a:pt x="213" y="136"/>
                    </a:lnTo>
                    <a:close/>
                    <a:moveTo>
                      <a:pt x="53" y="136"/>
                    </a:moveTo>
                    <a:cubicBezTo>
                      <a:pt x="160" y="136"/>
                      <a:pt x="160" y="136"/>
                      <a:pt x="160" y="136"/>
                    </a:cubicBezTo>
                    <a:cubicBezTo>
                      <a:pt x="160" y="79"/>
                      <a:pt x="160" y="79"/>
                      <a:pt x="160" y="79"/>
                    </a:cubicBezTo>
                    <a:cubicBezTo>
                      <a:pt x="160" y="71"/>
                      <a:pt x="158" y="63"/>
                      <a:pt x="156" y="56"/>
                    </a:cubicBezTo>
                    <a:cubicBezTo>
                      <a:pt x="153" y="49"/>
                      <a:pt x="149" y="43"/>
                      <a:pt x="145" y="37"/>
                    </a:cubicBezTo>
                    <a:cubicBezTo>
                      <a:pt x="140" y="32"/>
                      <a:pt x="134" y="27"/>
                      <a:pt x="128" y="24"/>
                    </a:cubicBezTo>
                    <a:cubicBezTo>
                      <a:pt x="121" y="21"/>
                      <a:pt x="114" y="20"/>
                      <a:pt x="107" y="20"/>
                    </a:cubicBezTo>
                    <a:cubicBezTo>
                      <a:pt x="99" y="20"/>
                      <a:pt x="92" y="21"/>
                      <a:pt x="85" y="24"/>
                    </a:cubicBezTo>
                    <a:cubicBezTo>
                      <a:pt x="79" y="27"/>
                      <a:pt x="73" y="32"/>
                      <a:pt x="69" y="37"/>
                    </a:cubicBezTo>
                    <a:cubicBezTo>
                      <a:pt x="64" y="43"/>
                      <a:pt x="60" y="49"/>
                      <a:pt x="57" y="56"/>
                    </a:cubicBezTo>
                    <a:cubicBezTo>
                      <a:pt x="55" y="63"/>
                      <a:pt x="53" y="71"/>
                      <a:pt x="53" y="79"/>
                    </a:cubicBezTo>
                    <a:lnTo>
                      <a:pt x="53" y="136"/>
                    </a:lnTo>
                    <a:close/>
                    <a:moveTo>
                      <a:pt x="195" y="155"/>
                    </a:moveTo>
                    <a:cubicBezTo>
                      <a:pt x="18" y="155"/>
                      <a:pt x="18" y="155"/>
                      <a:pt x="18" y="155"/>
                    </a:cubicBezTo>
                    <a:cubicBezTo>
                      <a:pt x="18" y="291"/>
                      <a:pt x="18" y="291"/>
                      <a:pt x="18" y="291"/>
                    </a:cubicBezTo>
                    <a:cubicBezTo>
                      <a:pt x="195" y="291"/>
                      <a:pt x="195" y="291"/>
                      <a:pt x="195" y="291"/>
                    </a:cubicBezTo>
                    <a:lnTo>
                      <a:pt x="195" y="155"/>
                    </a:ln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grpSp>
        <p:sp>
          <p:nvSpPr>
            <p:cNvPr id="48" name="Rectangle 47"/>
            <p:cNvSpPr/>
            <p:nvPr/>
          </p:nvSpPr>
          <p:spPr>
            <a:xfrm>
              <a:off x="6091302" y="2316973"/>
              <a:ext cx="1409845" cy="430887"/>
            </a:xfrm>
            <a:prstGeom prst="rect">
              <a:avLst/>
            </a:prstGeom>
          </p:spPr>
          <p:txBody>
            <a:bodyPr wrap="square" lIns="0" tIns="0" rIns="0" bIns="0">
              <a:spAutoFit/>
            </a:bodyPr>
            <a:lstStyle/>
            <a:p>
              <a:pPr defTabSz="914225">
                <a:defRPr/>
              </a:pPr>
              <a:r>
                <a:rPr lang="en-US" sz="1200" kern="0" dirty="0">
                  <a:solidFill>
                    <a:srgbClr val="505050"/>
                  </a:solidFill>
                  <a:cs typeface="Segoe UI Semilight" panose="020B0402040204020203" pitchFamily="34" charset="0"/>
                </a:rPr>
                <a:t>Trust</a:t>
              </a:r>
            </a:p>
            <a:p>
              <a:pPr defTabSz="914225">
                <a:defRPr/>
              </a:pPr>
              <a:r>
                <a:rPr lang="en-US" sz="800" kern="0" dirty="0">
                  <a:solidFill>
                    <a:srgbClr val="505050"/>
                  </a:solidFill>
                  <a:cs typeface="Segoe UI Semilight" panose="020B0402040204020203" pitchFamily="34" charset="0"/>
                </a:rPr>
                <a:t>Protect your organization, </a:t>
              </a:r>
              <a:br>
                <a:rPr lang="en-US" sz="800" kern="0" dirty="0">
                  <a:solidFill>
                    <a:srgbClr val="505050"/>
                  </a:solidFill>
                  <a:cs typeface="Segoe UI Semilight" panose="020B0402040204020203" pitchFamily="34" charset="0"/>
                </a:rPr>
              </a:br>
              <a:r>
                <a:rPr lang="en-US" sz="800" kern="0" dirty="0">
                  <a:solidFill>
                    <a:srgbClr val="505050"/>
                  </a:solidFill>
                  <a:cs typeface="Segoe UI Semilight" panose="020B0402040204020203" pitchFamily="34" charset="0"/>
                </a:rPr>
                <a:t>data and people</a:t>
              </a:r>
            </a:p>
          </p:txBody>
        </p:sp>
      </p:grpSp>
      <p:grpSp>
        <p:nvGrpSpPr>
          <p:cNvPr id="51" name="Group 50"/>
          <p:cNvGrpSpPr/>
          <p:nvPr/>
        </p:nvGrpSpPr>
        <p:grpSpPr>
          <a:xfrm>
            <a:off x="2113820" y="1634989"/>
            <a:ext cx="1931914" cy="457541"/>
            <a:chOff x="5560809" y="2811437"/>
            <a:chExt cx="1931914" cy="457541"/>
          </a:xfrm>
        </p:grpSpPr>
        <p:grpSp>
          <p:nvGrpSpPr>
            <p:cNvPr id="52" name="Group 51"/>
            <p:cNvGrpSpPr/>
            <p:nvPr/>
          </p:nvGrpSpPr>
          <p:grpSpPr>
            <a:xfrm>
              <a:off x="5560809" y="2813848"/>
              <a:ext cx="455130" cy="455130"/>
              <a:chOff x="4171144" y="3480628"/>
              <a:chExt cx="1097280" cy="1097280"/>
            </a:xfrm>
          </p:grpSpPr>
          <p:sp>
            <p:nvSpPr>
              <p:cNvPr id="54" name="Oval 53"/>
              <p:cNvSpPr/>
              <p:nvPr/>
            </p:nvSpPr>
            <p:spPr bwMode="auto">
              <a:xfrm>
                <a:off x="4171144" y="3480628"/>
                <a:ext cx="1097280" cy="1097280"/>
              </a:xfrm>
              <a:prstGeom prst="ellipse">
                <a:avLst/>
              </a:prstGeom>
              <a:solidFill>
                <a:srgbClr val="0078D7"/>
              </a:solidFill>
              <a:ln w="9525" cap="flat" cmpd="sng" algn="ctr">
                <a:noFill/>
                <a:prstDash val="solid"/>
                <a:headEnd type="none" w="med" len="med"/>
                <a:tailEnd type="none" w="med" len="med"/>
              </a:ln>
              <a:effec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ctr" defTabSz="914102"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55" name="Freeform 32"/>
              <p:cNvSpPr>
                <a:spLocks noEditPoints="1"/>
              </p:cNvSpPr>
              <p:nvPr/>
            </p:nvSpPr>
            <p:spPr bwMode="auto">
              <a:xfrm>
                <a:off x="4526900" y="3838767"/>
                <a:ext cx="385768" cy="381002"/>
              </a:xfrm>
              <a:custGeom>
                <a:avLst/>
                <a:gdLst>
                  <a:gd name="T0" fmla="*/ 264 w 270"/>
                  <a:gd name="T1" fmla="*/ 191 h 270"/>
                  <a:gd name="T2" fmla="*/ 266 w 270"/>
                  <a:gd name="T3" fmla="*/ 228 h 270"/>
                  <a:gd name="T4" fmla="*/ 227 w 270"/>
                  <a:gd name="T5" fmla="*/ 253 h 270"/>
                  <a:gd name="T6" fmla="*/ 135 w 270"/>
                  <a:gd name="T7" fmla="*/ 270 h 270"/>
                  <a:gd name="T8" fmla="*/ 42 w 270"/>
                  <a:gd name="T9" fmla="*/ 253 h 270"/>
                  <a:gd name="T10" fmla="*/ 3 w 270"/>
                  <a:gd name="T11" fmla="*/ 228 h 270"/>
                  <a:gd name="T12" fmla="*/ 5 w 270"/>
                  <a:gd name="T13" fmla="*/ 191 h 270"/>
                  <a:gd name="T14" fmla="*/ 17 w 270"/>
                  <a:gd name="T15" fmla="*/ 164 h 270"/>
                  <a:gd name="T16" fmla="*/ 37 w 270"/>
                  <a:gd name="T17" fmla="*/ 85 h 270"/>
                  <a:gd name="T18" fmla="*/ 96 w 270"/>
                  <a:gd name="T19" fmla="*/ 26 h 270"/>
                  <a:gd name="T20" fmla="*/ 135 w 270"/>
                  <a:gd name="T21" fmla="*/ 0 h 270"/>
                  <a:gd name="T22" fmla="*/ 173 w 270"/>
                  <a:gd name="T23" fmla="*/ 26 h 270"/>
                  <a:gd name="T24" fmla="*/ 232 w 270"/>
                  <a:gd name="T25" fmla="*/ 85 h 270"/>
                  <a:gd name="T26" fmla="*/ 252 w 270"/>
                  <a:gd name="T27" fmla="*/ 164 h 270"/>
                  <a:gd name="T28" fmla="*/ 125 w 270"/>
                  <a:gd name="T29" fmla="*/ 19 h 270"/>
                  <a:gd name="T30" fmla="*/ 109 w 270"/>
                  <a:gd name="T31" fmla="*/ 43 h 270"/>
                  <a:gd name="T32" fmla="*/ 125 w 270"/>
                  <a:gd name="T33" fmla="*/ 66 h 270"/>
                  <a:gd name="T34" fmla="*/ 153 w 270"/>
                  <a:gd name="T35" fmla="*/ 60 h 270"/>
                  <a:gd name="T36" fmla="*/ 158 w 270"/>
                  <a:gd name="T37" fmla="*/ 33 h 270"/>
                  <a:gd name="T38" fmla="*/ 135 w 270"/>
                  <a:gd name="T39" fmla="*/ 17 h 270"/>
                  <a:gd name="T40" fmla="*/ 24 w 270"/>
                  <a:gd name="T41" fmla="*/ 229 h 270"/>
                  <a:gd name="T42" fmla="*/ 52 w 270"/>
                  <a:gd name="T43" fmla="*/ 235 h 270"/>
                  <a:gd name="T44" fmla="*/ 67 w 270"/>
                  <a:gd name="T45" fmla="*/ 211 h 270"/>
                  <a:gd name="T46" fmla="*/ 52 w 270"/>
                  <a:gd name="T47" fmla="*/ 188 h 270"/>
                  <a:gd name="T48" fmla="*/ 24 w 270"/>
                  <a:gd name="T49" fmla="*/ 193 h 270"/>
                  <a:gd name="T50" fmla="*/ 135 w 270"/>
                  <a:gd name="T51" fmla="*/ 253 h 270"/>
                  <a:gd name="T52" fmla="*/ 187 w 270"/>
                  <a:gd name="T53" fmla="*/ 224 h 270"/>
                  <a:gd name="T54" fmla="*/ 198 w 270"/>
                  <a:gd name="T55" fmla="*/ 182 h 270"/>
                  <a:gd name="T56" fmla="*/ 231 w 270"/>
                  <a:gd name="T57" fmla="*/ 169 h 270"/>
                  <a:gd name="T58" fmla="*/ 231 w 270"/>
                  <a:gd name="T59" fmla="*/ 123 h 270"/>
                  <a:gd name="T60" fmla="*/ 173 w 270"/>
                  <a:gd name="T61" fmla="*/ 59 h 270"/>
                  <a:gd name="T62" fmla="*/ 147 w 270"/>
                  <a:gd name="T63" fmla="*/ 83 h 270"/>
                  <a:gd name="T64" fmla="*/ 111 w 270"/>
                  <a:gd name="T65" fmla="*/ 78 h 270"/>
                  <a:gd name="T66" fmla="*/ 70 w 270"/>
                  <a:gd name="T67" fmla="*/ 74 h 270"/>
                  <a:gd name="T68" fmla="*/ 33 w 270"/>
                  <a:gd name="T69" fmla="*/ 152 h 270"/>
                  <a:gd name="T70" fmla="*/ 69 w 270"/>
                  <a:gd name="T71" fmla="*/ 179 h 270"/>
                  <a:gd name="T72" fmla="*/ 82 w 270"/>
                  <a:gd name="T73" fmla="*/ 224 h 270"/>
                  <a:gd name="T74" fmla="*/ 135 w 270"/>
                  <a:gd name="T75" fmla="*/ 253 h 270"/>
                  <a:gd name="T76" fmla="*/ 245 w 270"/>
                  <a:gd name="T77" fmla="*/ 229 h 270"/>
                  <a:gd name="T78" fmla="*/ 251 w 270"/>
                  <a:gd name="T79" fmla="*/ 201 h 270"/>
                  <a:gd name="T80" fmla="*/ 227 w 270"/>
                  <a:gd name="T81" fmla="*/ 186 h 270"/>
                  <a:gd name="T82" fmla="*/ 204 w 270"/>
                  <a:gd name="T83" fmla="*/ 201 h 270"/>
                  <a:gd name="T84" fmla="*/ 209 w 270"/>
                  <a:gd name="T85" fmla="*/ 229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0" h="270">
                    <a:moveTo>
                      <a:pt x="250" y="176"/>
                    </a:moveTo>
                    <a:cubicBezTo>
                      <a:pt x="253" y="178"/>
                      <a:pt x="256" y="180"/>
                      <a:pt x="258" y="183"/>
                    </a:cubicBezTo>
                    <a:cubicBezTo>
                      <a:pt x="261" y="185"/>
                      <a:pt x="263" y="188"/>
                      <a:pt x="264" y="191"/>
                    </a:cubicBezTo>
                    <a:cubicBezTo>
                      <a:pt x="266" y="194"/>
                      <a:pt x="267" y="197"/>
                      <a:pt x="268" y="201"/>
                    </a:cubicBezTo>
                    <a:cubicBezTo>
                      <a:pt x="269" y="204"/>
                      <a:pt x="270" y="208"/>
                      <a:pt x="270" y="211"/>
                    </a:cubicBezTo>
                    <a:cubicBezTo>
                      <a:pt x="270" y="217"/>
                      <a:pt x="268" y="223"/>
                      <a:pt x="266" y="228"/>
                    </a:cubicBezTo>
                    <a:cubicBezTo>
                      <a:pt x="264" y="233"/>
                      <a:pt x="261" y="237"/>
                      <a:pt x="257" y="241"/>
                    </a:cubicBezTo>
                    <a:cubicBezTo>
                      <a:pt x="253" y="245"/>
                      <a:pt x="249" y="248"/>
                      <a:pt x="244" y="250"/>
                    </a:cubicBezTo>
                    <a:cubicBezTo>
                      <a:pt x="239" y="252"/>
                      <a:pt x="233" y="253"/>
                      <a:pt x="227" y="253"/>
                    </a:cubicBezTo>
                    <a:cubicBezTo>
                      <a:pt x="219" y="253"/>
                      <a:pt x="212" y="251"/>
                      <a:pt x="205" y="247"/>
                    </a:cubicBezTo>
                    <a:cubicBezTo>
                      <a:pt x="195" y="255"/>
                      <a:pt x="184" y="260"/>
                      <a:pt x="172" y="264"/>
                    </a:cubicBezTo>
                    <a:cubicBezTo>
                      <a:pt x="160" y="268"/>
                      <a:pt x="147" y="270"/>
                      <a:pt x="135" y="270"/>
                    </a:cubicBezTo>
                    <a:cubicBezTo>
                      <a:pt x="122" y="270"/>
                      <a:pt x="110" y="268"/>
                      <a:pt x="97" y="264"/>
                    </a:cubicBezTo>
                    <a:cubicBezTo>
                      <a:pt x="85" y="260"/>
                      <a:pt x="74" y="255"/>
                      <a:pt x="64" y="247"/>
                    </a:cubicBezTo>
                    <a:cubicBezTo>
                      <a:pt x="57" y="251"/>
                      <a:pt x="50" y="253"/>
                      <a:pt x="42" y="253"/>
                    </a:cubicBezTo>
                    <a:cubicBezTo>
                      <a:pt x="36" y="253"/>
                      <a:pt x="31" y="252"/>
                      <a:pt x="25" y="250"/>
                    </a:cubicBezTo>
                    <a:cubicBezTo>
                      <a:pt x="20" y="248"/>
                      <a:pt x="16" y="245"/>
                      <a:pt x="12" y="241"/>
                    </a:cubicBezTo>
                    <a:cubicBezTo>
                      <a:pt x="8" y="237"/>
                      <a:pt x="5" y="233"/>
                      <a:pt x="3" y="228"/>
                    </a:cubicBezTo>
                    <a:cubicBezTo>
                      <a:pt x="1" y="223"/>
                      <a:pt x="0" y="217"/>
                      <a:pt x="0" y="211"/>
                    </a:cubicBezTo>
                    <a:cubicBezTo>
                      <a:pt x="0" y="208"/>
                      <a:pt x="0" y="204"/>
                      <a:pt x="1" y="201"/>
                    </a:cubicBezTo>
                    <a:cubicBezTo>
                      <a:pt x="2" y="197"/>
                      <a:pt x="3" y="194"/>
                      <a:pt x="5" y="191"/>
                    </a:cubicBezTo>
                    <a:cubicBezTo>
                      <a:pt x="6" y="188"/>
                      <a:pt x="8" y="185"/>
                      <a:pt x="11" y="183"/>
                    </a:cubicBezTo>
                    <a:cubicBezTo>
                      <a:pt x="13" y="180"/>
                      <a:pt x="16" y="178"/>
                      <a:pt x="19" y="176"/>
                    </a:cubicBezTo>
                    <a:cubicBezTo>
                      <a:pt x="18" y="172"/>
                      <a:pt x="17" y="168"/>
                      <a:pt x="17" y="164"/>
                    </a:cubicBezTo>
                    <a:cubicBezTo>
                      <a:pt x="17" y="160"/>
                      <a:pt x="16" y="156"/>
                      <a:pt x="16" y="152"/>
                    </a:cubicBezTo>
                    <a:cubicBezTo>
                      <a:pt x="16" y="140"/>
                      <a:pt x="18" y="128"/>
                      <a:pt x="22" y="117"/>
                    </a:cubicBezTo>
                    <a:cubicBezTo>
                      <a:pt x="26" y="106"/>
                      <a:pt x="31" y="95"/>
                      <a:pt x="37" y="85"/>
                    </a:cubicBezTo>
                    <a:cubicBezTo>
                      <a:pt x="44" y="76"/>
                      <a:pt x="52" y="67"/>
                      <a:pt x="61" y="60"/>
                    </a:cubicBezTo>
                    <a:cubicBezTo>
                      <a:pt x="71" y="52"/>
                      <a:pt x="81" y="46"/>
                      <a:pt x="92" y="42"/>
                    </a:cubicBezTo>
                    <a:cubicBezTo>
                      <a:pt x="92" y="36"/>
                      <a:pt x="94" y="31"/>
                      <a:pt x="96" y="26"/>
                    </a:cubicBezTo>
                    <a:cubicBezTo>
                      <a:pt x="98" y="21"/>
                      <a:pt x="101" y="16"/>
                      <a:pt x="105" y="13"/>
                    </a:cubicBezTo>
                    <a:cubicBezTo>
                      <a:pt x="109" y="9"/>
                      <a:pt x="113" y="6"/>
                      <a:pt x="118" y="4"/>
                    </a:cubicBezTo>
                    <a:cubicBezTo>
                      <a:pt x="123" y="1"/>
                      <a:pt x="129" y="0"/>
                      <a:pt x="135" y="0"/>
                    </a:cubicBezTo>
                    <a:cubicBezTo>
                      <a:pt x="140" y="0"/>
                      <a:pt x="146" y="1"/>
                      <a:pt x="151" y="4"/>
                    </a:cubicBezTo>
                    <a:cubicBezTo>
                      <a:pt x="156" y="6"/>
                      <a:pt x="160" y="9"/>
                      <a:pt x="164" y="13"/>
                    </a:cubicBezTo>
                    <a:cubicBezTo>
                      <a:pt x="168" y="16"/>
                      <a:pt x="171" y="21"/>
                      <a:pt x="173" y="26"/>
                    </a:cubicBezTo>
                    <a:cubicBezTo>
                      <a:pt x="176" y="31"/>
                      <a:pt x="177" y="36"/>
                      <a:pt x="177" y="42"/>
                    </a:cubicBezTo>
                    <a:cubicBezTo>
                      <a:pt x="188" y="46"/>
                      <a:pt x="199" y="52"/>
                      <a:pt x="208" y="60"/>
                    </a:cubicBezTo>
                    <a:cubicBezTo>
                      <a:pt x="217" y="67"/>
                      <a:pt x="225" y="76"/>
                      <a:pt x="232" y="85"/>
                    </a:cubicBezTo>
                    <a:cubicBezTo>
                      <a:pt x="238" y="95"/>
                      <a:pt x="244" y="106"/>
                      <a:pt x="247" y="117"/>
                    </a:cubicBezTo>
                    <a:cubicBezTo>
                      <a:pt x="251" y="128"/>
                      <a:pt x="253" y="140"/>
                      <a:pt x="253" y="152"/>
                    </a:cubicBezTo>
                    <a:cubicBezTo>
                      <a:pt x="253" y="156"/>
                      <a:pt x="253" y="160"/>
                      <a:pt x="252" y="164"/>
                    </a:cubicBezTo>
                    <a:cubicBezTo>
                      <a:pt x="252" y="168"/>
                      <a:pt x="251" y="172"/>
                      <a:pt x="250" y="176"/>
                    </a:cubicBezTo>
                    <a:moveTo>
                      <a:pt x="135" y="17"/>
                    </a:moveTo>
                    <a:cubicBezTo>
                      <a:pt x="131" y="17"/>
                      <a:pt x="128" y="18"/>
                      <a:pt x="125" y="19"/>
                    </a:cubicBezTo>
                    <a:cubicBezTo>
                      <a:pt x="122" y="21"/>
                      <a:pt x="119" y="22"/>
                      <a:pt x="117" y="25"/>
                    </a:cubicBezTo>
                    <a:cubicBezTo>
                      <a:pt x="114" y="27"/>
                      <a:pt x="113" y="30"/>
                      <a:pt x="111" y="33"/>
                    </a:cubicBezTo>
                    <a:cubicBezTo>
                      <a:pt x="110" y="36"/>
                      <a:pt x="109" y="39"/>
                      <a:pt x="109" y="43"/>
                    </a:cubicBezTo>
                    <a:cubicBezTo>
                      <a:pt x="109" y="46"/>
                      <a:pt x="110" y="49"/>
                      <a:pt x="111" y="52"/>
                    </a:cubicBezTo>
                    <a:cubicBezTo>
                      <a:pt x="113" y="56"/>
                      <a:pt x="114" y="58"/>
                      <a:pt x="117" y="60"/>
                    </a:cubicBezTo>
                    <a:cubicBezTo>
                      <a:pt x="119" y="63"/>
                      <a:pt x="122" y="65"/>
                      <a:pt x="125" y="66"/>
                    </a:cubicBezTo>
                    <a:cubicBezTo>
                      <a:pt x="128" y="67"/>
                      <a:pt x="131" y="68"/>
                      <a:pt x="135" y="68"/>
                    </a:cubicBezTo>
                    <a:cubicBezTo>
                      <a:pt x="138" y="68"/>
                      <a:pt x="141" y="67"/>
                      <a:pt x="144" y="66"/>
                    </a:cubicBezTo>
                    <a:cubicBezTo>
                      <a:pt x="148" y="65"/>
                      <a:pt x="150" y="63"/>
                      <a:pt x="153" y="60"/>
                    </a:cubicBezTo>
                    <a:cubicBezTo>
                      <a:pt x="155" y="58"/>
                      <a:pt x="157" y="56"/>
                      <a:pt x="158" y="52"/>
                    </a:cubicBezTo>
                    <a:cubicBezTo>
                      <a:pt x="159" y="49"/>
                      <a:pt x="160" y="46"/>
                      <a:pt x="160" y="43"/>
                    </a:cubicBezTo>
                    <a:cubicBezTo>
                      <a:pt x="160" y="39"/>
                      <a:pt x="159" y="36"/>
                      <a:pt x="158" y="33"/>
                    </a:cubicBezTo>
                    <a:cubicBezTo>
                      <a:pt x="157" y="30"/>
                      <a:pt x="155" y="27"/>
                      <a:pt x="153" y="25"/>
                    </a:cubicBezTo>
                    <a:cubicBezTo>
                      <a:pt x="150" y="22"/>
                      <a:pt x="148" y="21"/>
                      <a:pt x="144" y="19"/>
                    </a:cubicBezTo>
                    <a:cubicBezTo>
                      <a:pt x="141" y="18"/>
                      <a:pt x="138" y="17"/>
                      <a:pt x="135" y="17"/>
                    </a:cubicBezTo>
                    <a:moveTo>
                      <a:pt x="16" y="211"/>
                    </a:moveTo>
                    <a:cubicBezTo>
                      <a:pt x="16" y="215"/>
                      <a:pt x="17" y="218"/>
                      <a:pt x="18" y="221"/>
                    </a:cubicBezTo>
                    <a:cubicBezTo>
                      <a:pt x="20" y="224"/>
                      <a:pt x="22" y="227"/>
                      <a:pt x="24" y="229"/>
                    </a:cubicBezTo>
                    <a:cubicBezTo>
                      <a:pt x="26" y="232"/>
                      <a:pt x="29" y="233"/>
                      <a:pt x="32" y="235"/>
                    </a:cubicBezTo>
                    <a:cubicBezTo>
                      <a:pt x="35" y="236"/>
                      <a:pt x="38" y="237"/>
                      <a:pt x="42" y="237"/>
                    </a:cubicBezTo>
                    <a:cubicBezTo>
                      <a:pt x="45" y="237"/>
                      <a:pt x="49" y="236"/>
                      <a:pt x="52" y="235"/>
                    </a:cubicBezTo>
                    <a:cubicBezTo>
                      <a:pt x="55" y="233"/>
                      <a:pt x="57" y="232"/>
                      <a:pt x="60" y="229"/>
                    </a:cubicBezTo>
                    <a:cubicBezTo>
                      <a:pt x="62" y="227"/>
                      <a:pt x="64" y="224"/>
                      <a:pt x="65" y="221"/>
                    </a:cubicBezTo>
                    <a:cubicBezTo>
                      <a:pt x="66" y="218"/>
                      <a:pt x="67" y="215"/>
                      <a:pt x="67" y="211"/>
                    </a:cubicBezTo>
                    <a:cubicBezTo>
                      <a:pt x="67" y="208"/>
                      <a:pt x="66" y="204"/>
                      <a:pt x="65" y="201"/>
                    </a:cubicBezTo>
                    <a:cubicBezTo>
                      <a:pt x="64" y="198"/>
                      <a:pt x="62" y="196"/>
                      <a:pt x="60" y="193"/>
                    </a:cubicBezTo>
                    <a:cubicBezTo>
                      <a:pt x="57" y="191"/>
                      <a:pt x="55" y="189"/>
                      <a:pt x="52" y="188"/>
                    </a:cubicBezTo>
                    <a:cubicBezTo>
                      <a:pt x="49" y="187"/>
                      <a:pt x="45" y="186"/>
                      <a:pt x="42" y="186"/>
                    </a:cubicBezTo>
                    <a:cubicBezTo>
                      <a:pt x="38" y="186"/>
                      <a:pt x="35" y="187"/>
                      <a:pt x="32" y="188"/>
                    </a:cubicBezTo>
                    <a:cubicBezTo>
                      <a:pt x="29" y="189"/>
                      <a:pt x="26" y="191"/>
                      <a:pt x="24" y="193"/>
                    </a:cubicBezTo>
                    <a:cubicBezTo>
                      <a:pt x="22" y="196"/>
                      <a:pt x="20" y="198"/>
                      <a:pt x="18" y="201"/>
                    </a:cubicBezTo>
                    <a:cubicBezTo>
                      <a:pt x="17" y="204"/>
                      <a:pt x="16" y="208"/>
                      <a:pt x="16" y="211"/>
                    </a:cubicBezTo>
                    <a:moveTo>
                      <a:pt x="135" y="253"/>
                    </a:moveTo>
                    <a:cubicBezTo>
                      <a:pt x="145" y="253"/>
                      <a:pt x="155" y="252"/>
                      <a:pt x="165" y="249"/>
                    </a:cubicBezTo>
                    <a:cubicBezTo>
                      <a:pt x="175" y="246"/>
                      <a:pt x="184" y="241"/>
                      <a:pt x="193" y="235"/>
                    </a:cubicBezTo>
                    <a:cubicBezTo>
                      <a:pt x="190" y="232"/>
                      <a:pt x="188" y="228"/>
                      <a:pt x="187" y="224"/>
                    </a:cubicBezTo>
                    <a:cubicBezTo>
                      <a:pt x="186" y="220"/>
                      <a:pt x="185" y="216"/>
                      <a:pt x="185" y="211"/>
                    </a:cubicBezTo>
                    <a:cubicBezTo>
                      <a:pt x="185" y="205"/>
                      <a:pt x="186" y="200"/>
                      <a:pt x="189" y="195"/>
                    </a:cubicBezTo>
                    <a:cubicBezTo>
                      <a:pt x="191" y="190"/>
                      <a:pt x="194" y="185"/>
                      <a:pt x="198" y="182"/>
                    </a:cubicBezTo>
                    <a:cubicBezTo>
                      <a:pt x="201" y="178"/>
                      <a:pt x="206" y="175"/>
                      <a:pt x="211" y="172"/>
                    </a:cubicBezTo>
                    <a:cubicBezTo>
                      <a:pt x="216" y="170"/>
                      <a:pt x="222" y="169"/>
                      <a:pt x="227" y="169"/>
                    </a:cubicBezTo>
                    <a:cubicBezTo>
                      <a:pt x="229" y="169"/>
                      <a:pt x="230" y="169"/>
                      <a:pt x="231" y="169"/>
                    </a:cubicBezTo>
                    <a:cubicBezTo>
                      <a:pt x="232" y="169"/>
                      <a:pt x="233" y="169"/>
                      <a:pt x="234" y="170"/>
                    </a:cubicBezTo>
                    <a:cubicBezTo>
                      <a:pt x="235" y="164"/>
                      <a:pt x="236" y="158"/>
                      <a:pt x="236" y="152"/>
                    </a:cubicBezTo>
                    <a:cubicBezTo>
                      <a:pt x="236" y="142"/>
                      <a:pt x="234" y="132"/>
                      <a:pt x="231" y="123"/>
                    </a:cubicBezTo>
                    <a:cubicBezTo>
                      <a:pt x="228" y="113"/>
                      <a:pt x="224" y="104"/>
                      <a:pt x="219" y="96"/>
                    </a:cubicBezTo>
                    <a:cubicBezTo>
                      <a:pt x="213" y="88"/>
                      <a:pt x="207" y="81"/>
                      <a:pt x="199" y="74"/>
                    </a:cubicBezTo>
                    <a:cubicBezTo>
                      <a:pt x="192" y="68"/>
                      <a:pt x="183" y="63"/>
                      <a:pt x="173" y="59"/>
                    </a:cubicBezTo>
                    <a:cubicBezTo>
                      <a:pt x="172" y="63"/>
                      <a:pt x="170" y="66"/>
                      <a:pt x="167" y="69"/>
                    </a:cubicBezTo>
                    <a:cubicBezTo>
                      <a:pt x="164" y="73"/>
                      <a:pt x="161" y="75"/>
                      <a:pt x="158" y="78"/>
                    </a:cubicBezTo>
                    <a:cubicBezTo>
                      <a:pt x="154" y="80"/>
                      <a:pt x="151" y="82"/>
                      <a:pt x="147" y="83"/>
                    </a:cubicBezTo>
                    <a:cubicBezTo>
                      <a:pt x="143" y="84"/>
                      <a:pt x="139" y="85"/>
                      <a:pt x="135" y="85"/>
                    </a:cubicBezTo>
                    <a:cubicBezTo>
                      <a:pt x="130" y="85"/>
                      <a:pt x="126" y="84"/>
                      <a:pt x="122" y="83"/>
                    </a:cubicBezTo>
                    <a:cubicBezTo>
                      <a:pt x="118" y="82"/>
                      <a:pt x="115" y="80"/>
                      <a:pt x="111" y="78"/>
                    </a:cubicBezTo>
                    <a:cubicBezTo>
                      <a:pt x="108" y="75"/>
                      <a:pt x="105" y="73"/>
                      <a:pt x="102" y="69"/>
                    </a:cubicBezTo>
                    <a:cubicBezTo>
                      <a:pt x="99" y="66"/>
                      <a:pt x="97" y="63"/>
                      <a:pt x="96" y="59"/>
                    </a:cubicBezTo>
                    <a:cubicBezTo>
                      <a:pt x="86" y="63"/>
                      <a:pt x="78" y="68"/>
                      <a:pt x="70" y="74"/>
                    </a:cubicBezTo>
                    <a:cubicBezTo>
                      <a:pt x="62" y="81"/>
                      <a:pt x="56" y="88"/>
                      <a:pt x="50" y="96"/>
                    </a:cubicBezTo>
                    <a:cubicBezTo>
                      <a:pt x="45" y="104"/>
                      <a:pt x="41" y="113"/>
                      <a:pt x="38" y="123"/>
                    </a:cubicBezTo>
                    <a:cubicBezTo>
                      <a:pt x="35" y="132"/>
                      <a:pt x="33" y="142"/>
                      <a:pt x="33" y="152"/>
                    </a:cubicBezTo>
                    <a:cubicBezTo>
                      <a:pt x="33" y="158"/>
                      <a:pt x="34" y="164"/>
                      <a:pt x="35" y="170"/>
                    </a:cubicBezTo>
                    <a:cubicBezTo>
                      <a:pt x="41" y="169"/>
                      <a:pt x="47" y="169"/>
                      <a:pt x="53" y="171"/>
                    </a:cubicBezTo>
                    <a:cubicBezTo>
                      <a:pt x="59" y="172"/>
                      <a:pt x="64" y="175"/>
                      <a:pt x="69" y="179"/>
                    </a:cubicBezTo>
                    <a:cubicBezTo>
                      <a:pt x="74" y="183"/>
                      <a:pt x="77" y="188"/>
                      <a:pt x="80" y="193"/>
                    </a:cubicBezTo>
                    <a:cubicBezTo>
                      <a:pt x="83" y="199"/>
                      <a:pt x="84" y="205"/>
                      <a:pt x="84" y="211"/>
                    </a:cubicBezTo>
                    <a:cubicBezTo>
                      <a:pt x="84" y="216"/>
                      <a:pt x="83" y="220"/>
                      <a:pt x="82" y="224"/>
                    </a:cubicBezTo>
                    <a:cubicBezTo>
                      <a:pt x="81" y="228"/>
                      <a:pt x="79" y="232"/>
                      <a:pt x="77" y="235"/>
                    </a:cubicBezTo>
                    <a:cubicBezTo>
                      <a:pt x="85" y="241"/>
                      <a:pt x="94" y="246"/>
                      <a:pt x="104" y="249"/>
                    </a:cubicBezTo>
                    <a:cubicBezTo>
                      <a:pt x="114" y="252"/>
                      <a:pt x="124" y="253"/>
                      <a:pt x="135" y="253"/>
                    </a:cubicBezTo>
                    <a:moveTo>
                      <a:pt x="227" y="237"/>
                    </a:moveTo>
                    <a:cubicBezTo>
                      <a:pt x="231" y="237"/>
                      <a:pt x="234" y="236"/>
                      <a:pt x="237" y="235"/>
                    </a:cubicBezTo>
                    <a:cubicBezTo>
                      <a:pt x="240" y="233"/>
                      <a:pt x="243" y="232"/>
                      <a:pt x="245" y="229"/>
                    </a:cubicBezTo>
                    <a:cubicBezTo>
                      <a:pt x="248" y="227"/>
                      <a:pt x="249" y="224"/>
                      <a:pt x="251" y="221"/>
                    </a:cubicBezTo>
                    <a:cubicBezTo>
                      <a:pt x="252" y="218"/>
                      <a:pt x="253" y="215"/>
                      <a:pt x="253" y="211"/>
                    </a:cubicBezTo>
                    <a:cubicBezTo>
                      <a:pt x="253" y="208"/>
                      <a:pt x="252" y="204"/>
                      <a:pt x="251" y="201"/>
                    </a:cubicBezTo>
                    <a:cubicBezTo>
                      <a:pt x="249" y="198"/>
                      <a:pt x="248" y="196"/>
                      <a:pt x="245" y="193"/>
                    </a:cubicBezTo>
                    <a:cubicBezTo>
                      <a:pt x="243" y="191"/>
                      <a:pt x="240" y="189"/>
                      <a:pt x="237" y="188"/>
                    </a:cubicBezTo>
                    <a:cubicBezTo>
                      <a:pt x="234" y="187"/>
                      <a:pt x="231" y="186"/>
                      <a:pt x="227" y="186"/>
                    </a:cubicBezTo>
                    <a:cubicBezTo>
                      <a:pt x="224" y="186"/>
                      <a:pt x="221" y="187"/>
                      <a:pt x="217" y="188"/>
                    </a:cubicBezTo>
                    <a:cubicBezTo>
                      <a:pt x="214" y="189"/>
                      <a:pt x="212" y="191"/>
                      <a:pt x="209" y="193"/>
                    </a:cubicBezTo>
                    <a:cubicBezTo>
                      <a:pt x="207" y="196"/>
                      <a:pt x="205" y="198"/>
                      <a:pt x="204" y="201"/>
                    </a:cubicBezTo>
                    <a:cubicBezTo>
                      <a:pt x="203" y="204"/>
                      <a:pt x="202" y="208"/>
                      <a:pt x="202" y="211"/>
                    </a:cubicBezTo>
                    <a:cubicBezTo>
                      <a:pt x="202" y="215"/>
                      <a:pt x="203" y="218"/>
                      <a:pt x="204" y="221"/>
                    </a:cubicBezTo>
                    <a:cubicBezTo>
                      <a:pt x="205" y="224"/>
                      <a:pt x="207" y="227"/>
                      <a:pt x="209" y="229"/>
                    </a:cubicBezTo>
                    <a:cubicBezTo>
                      <a:pt x="212" y="232"/>
                      <a:pt x="214" y="233"/>
                      <a:pt x="217" y="235"/>
                    </a:cubicBezTo>
                    <a:cubicBezTo>
                      <a:pt x="221" y="236"/>
                      <a:pt x="224" y="237"/>
                      <a:pt x="227" y="237"/>
                    </a:cubicBezTo>
                  </a:path>
                </a:pathLst>
              </a:custGeom>
              <a:solidFill>
                <a:srgbClr val="FFFFFF"/>
              </a:solidFill>
              <a:ln>
                <a:noFill/>
              </a:ln>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grpSp>
        <p:sp>
          <p:nvSpPr>
            <p:cNvPr id="53" name="Rectangle 52"/>
            <p:cNvSpPr/>
            <p:nvPr/>
          </p:nvSpPr>
          <p:spPr>
            <a:xfrm>
              <a:off x="6091303" y="2811437"/>
              <a:ext cx="1401420" cy="430887"/>
            </a:xfrm>
            <a:prstGeom prst="rect">
              <a:avLst/>
            </a:prstGeom>
          </p:spPr>
          <p:txBody>
            <a:bodyPr wrap="square" lIns="0" tIns="0" rIns="0" bIns="0">
              <a:spAutoFit/>
            </a:bodyPr>
            <a:lstStyle/>
            <a:p>
              <a:pPr defTabSz="914225">
                <a:defRPr/>
              </a:pPr>
              <a:r>
                <a:rPr lang="en-US" sz="1200" kern="0" dirty="0">
                  <a:solidFill>
                    <a:srgbClr val="505050"/>
                  </a:solidFill>
                  <a:cs typeface="Segoe UI Semilight" panose="020B0402040204020203" pitchFamily="34" charset="0"/>
                </a:rPr>
                <a:t>Collaboration</a:t>
              </a:r>
              <a:br>
                <a:rPr lang="en-US" sz="1200" kern="0" dirty="0">
                  <a:solidFill>
                    <a:srgbClr val="505050"/>
                  </a:solidFill>
                  <a:cs typeface="Segoe UI Semilight" panose="020B0402040204020203" pitchFamily="34" charset="0"/>
                </a:rPr>
              </a:br>
              <a:r>
                <a:rPr lang="en-US" sz="800" kern="0" dirty="0">
                  <a:solidFill>
                    <a:srgbClr val="505050"/>
                  </a:solidFill>
                  <a:cs typeface="Segoe UI Semilight" panose="020B0402040204020203" pitchFamily="34" charset="0"/>
                </a:rPr>
                <a:t>Create a productive workplace </a:t>
              </a:r>
              <a:br>
                <a:rPr lang="en-US" sz="800" kern="0" dirty="0">
                  <a:solidFill>
                    <a:srgbClr val="505050"/>
                  </a:solidFill>
                  <a:cs typeface="Segoe UI Semilight" panose="020B0402040204020203" pitchFamily="34" charset="0"/>
                </a:rPr>
              </a:br>
              <a:r>
                <a:rPr lang="en-US" sz="800" kern="0" dirty="0">
                  <a:solidFill>
                    <a:srgbClr val="505050"/>
                  </a:solidFill>
                  <a:cs typeface="Segoe UI Semilight" panose="020B0402040204020203" pitchFamily="34" charset="0"/>
                </a:rPr>
                <a:t>to embrace diverse workstyles</a:t>
              </a:r>
            </a:p>
          </p:txBody>
        </p:sp>
      </p:grpSp>
      <p:grpSp>
        <p:nvGrpSpPr>
          <p:cNvPr id="65" name="Group 64"/>
          <p:cNvGrpSpPr/>
          <p:nvPr/>
        </p:nvGrpSpPr>
        <p:grpSpPr>
          <a:xfrm>
            <a:off x="4124794" y="1639082"/>
            <a:ext cx="1931913" cy="449355"/>
            <a:chOff x="5560809" y="3309050"/>
            <a:chExt cx="1931913" cy="449355"/>
          </a:xfrm>
        </p:grpSpPr>
        <p:grpSp>
          <p:nvGrpSpPr>
            <p:cNvPr id="66" name="Group 65"/>
            <p:cNvGrpSpPr/>
            <p:nvPr/>
          </p:nvGrpSpPr>
          <p:grpSpPr>
            <a:xfrm>
              <a:off x="5560809" y="3313504"/>
              <a:ext cx="444901" cy="444901"/>
              <a:chOff x="10065448" y="3480628"/>
              <a:chExt cx="1097280" cy="1097280"/>
            </a:xfrm>
          </p:grpSpPr>
          <p:sp>
            <p:nvSpPr>
              <p:cNvPr id="71" name="Oval 70"/>
              <p:cNvSpPr/>
              <p:nvPr/>
            </p:nvSpPr>
            <p:spPr bwMode="auto">
              <a:xfrm>
                <a:off x="10065448" y="3480628"/>
                <a:ext cx="1097280" cy="1097280"/>
              </a:xfrm>
              <a:prstGeom prst="ellipse">
                <a:avLst/>
              </a:prstGeom>
              <a:solidFill>
                <a:srgbClr val="0078D7"/>
              </a:solidFill>
              <a:ln w="9525" cap="flat" cmpd="sng" algn="ctr">
                <a:noFill/>
                <a:prstDash val="solid"/>
                <a:headEnd type="none" w="med" len="med"/>
                <a:tailEnd type="none" w="med" len="med"/>
              </a:ln>
              <a:effec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ctr" defTabSz="914102"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3" name="Freeform 31"/>
              <p:cNvSpPr>
                <a:spLocks noEditPoints="1"/>
              </p:cNvSpPr>
              <p:nvPr/>
            </p:nvSpPr>
            <p:spPr bwMode="auto">
              <a:xfrm>
                <a:off x="10398185" y="3868930"/>
                <a:ext cx="431806" cy="320677"/>
              </a:xfrm>
              <a:custGeom>
                <a:avLst/>
                <a:gdLst>
                  <a:gd name="T0" fmla="*/ 303 w 303"/>
                  <a:gd name="T1" fmla="*/ 208 h 227"/>
                  <a:gd name="T2" fmla="*/ 301 w 303"/>
                  <a:gd name="T3" fmla="*/ 215 h 227"/>
                  <a:gd name="T4" fmla="*/ 297 w 303"/>
                  <a:gd name="T5" fmla="*/ 221 h 227"/>
                  <a:gd name="T6" fmla="*/ 291 w 303"/>
                  <a:gd name="T7" fmla="*/ 225 h 227"/>
                  <a:gd name="T8" fmla="*/ 284 w 303"/>
                  <a:gd name="T9" fmla="*/ 227 h 227"/>
                  <a:gd name="T10" fmla="*/ 133 w 303"/>
                  <a:gd name="T11" fmla="*/ 227 h 227"/>
                  <a:gd name="T12" fmla="*/ 125 w 303"/>
                  <a:gd name="T13" fmla="*/ 225 h 227"/>
                  <a:gd name="T14" fmla="*/ 119 w 303"/>
                  <a:gd name="T15" fmla="*/ 221 h 227"/>
                  <a:gd name="T16" fmla="*/ 115 w 303"/>
                  <a:gd name="T17" fmla="*/ 215 h 227"/>
                  <a:gd name="T18" fmla="*/ 114 w 303"/>
                  <a:gd name="T19" fmla="*/ 208 h 227"/>
                  <a:gd name="T20" fmla="*/ 114 w 303"/>
                  <a:gd name="T21" fmla="*/ 189 h 227"/>
                  <a:gd name="T22" fmla="*/ 18 w 303"/>
                  <a:gd name="T23" fmla="*/ 189 h 227"/>
                  <a:gd name="T24" fmla="*/ 11 w 303"/>
                  <a:gd name="T25" fmla="*/ 187 h 227"/>
                  <a:gd name="T26" fmla="*/ 5 w 303"/>
                  <a:gd name="T27" fmla="*/ 184 h 227"/>
                  <a:gd name="T28" fmla="*/ 2 w 303"/>
                  <a:gd name="T29" fmla="*/ 178 h 227"/>
                  <a:gd name="T30" fmla="*/ 0 w 303"/>
                  <a:gd name="T31" fmla="*/ 171 h 227"/>
                  <a:gd name="T32" fmla="*/ 2 w 303"/>
                  <a:gd name="T33" fmla="*/ 160 h 227"/>
                  <a:gd name="T34" fmla="*/ 7 w 303"/>
                  <a:gd name="T35" fmla="*/ 151 h 227"/>
                  <a:gd name="T36" fmla="*/ 38 w 303"/>
                  <a:gd name="T37" fmla="*/ 119 h 227"/>
                  <a:gd name="T38" fmla="*/ 38 w 303"/>
                  <a:gd name="T39" fmla="*/ 0 h 227"/>
                  <a:gd name="T40" fmla="*/ 246 w 303"/>
                  <a:gd name="T41" fmla="*/ 0 h 227"/>
                  <a:gd name="T42" fmla="*/ 246 w 303"/>
                  <a:gd name="T43" fmla="*/ 75 h 227"/>
                  <a:gd name="T44" fmla="*/ 284 w 303"/>
                  <a:gd name="T45" fmla="*/ 75 h 227"/>
                  <a:gd name="T46" fmla="*/ 291 w 303"/>
                  <a:gd name="T47" fmla="*/ 77 h 227"/>
                  <a:gd name="T48" fmla="*/ 297 w 303"/>
                  <a:gd name="T49" fmla="*/ 81 h 227"/>
                  <a:gd name="T50" fmla="*/ 301 w 303"/>
                  <a:gd name="T51" fmla="*/ 87 h 227"/>
                  <a:gd name="T52" fmla="*/ 303 w 303"/>
                  <a:gd name="T53" fmla="*/ 94 h 227"/>
                  <a:gd name="T54" fmla="*/ 303 w 303"/>
                  <a:gd name="T55" fmla="*/ 208 h 227"/>
                  <a:gd name="T56" fmla="*/ 114 w 303"/>
                  <a:gd name="T57" fmla="*/ 170 h 227"/>
                  <a:gd name="T58" fmla="*/ 114 w 303"/>
                  <a:gd name="T59" fmla="*/ 132 h 227"/>
                  <a:gd name="T60" fmla="*/ 52 w 303"/>
                  <a:gd name="T61" fmla="*/ 132 h 227"/>
                  <a:gd name="T62" fmla="*/ 21 w 303"/>
                  <a:gd name="T63" fmla="*/ 164 h 227"/>
                  <a:gd name="T64" fmla="*/ 20 w 303"/>
                  <a:gd name="T65" fmla="*/ 167 h 227"/>
                  <a:gd name="T66" fmla="*/ 19 w 303"/>
                  <a:gd name="T67" fmla="*/ 170 h 227"/>
                  <a:gd name="T68" fmla="*/ 114 w 303"/>
                  <a:gd name="T69" fmla="*/ 170 h 227"/>
                  <a:gd name="T70" fmla="*/ 114 w 303"/>
                  <a:gd name="T71" fmla="*/ 94 h 227"/>
                  <a:gd name="T72" fmla="*/ 115 w 303"/>
                  <a:gd name="T73" fmla="*/ 87 h 227"/>
                  <a:gd name="T74" fmla="*/ 119 w 303"/>
                  <a:gd name="T75" fmla="*/ 81 h 227"/>
                  <a:gd name="T76" fmla="*/ 125 w 303"/>
                  <a:gd name="T77" fmla="*/ 77 h 227"/>
                  <a:gd name="T78" fmla="*/ 133 w 303"/>
                  <a:gd name="T79" fmla="*/ 75 h 227"/>
                  <a:gd name="T80" fmla="*/ 227 w 303"/>
                  <a:gd name="T81" fmla="*/ 75 h 227"/>
                  <a:gd name="T82" fmla="*/ 227 w 303"/>
                  <a:gd name="T83" fmla="*/ 19 h 227"/>
                  <a:gd name="T84" fmla="*/ 57 w 303"/>
                  <a:gd name="T85" fmla="*/ 19 h 227"/>
                  <a:gd name="T86" fmla="*/ 57 w 303"/>
                  <a:gd name="T87" fmla="*/ 113 h 227"/>
                  <a:gd name="T88" fmla="*/ 114 w 303"/>
                  <a:gd name="T89" fmla="*/ 113 h 227"/>
                  <a:gd name="T90" fmla="*/ 114 w 303"/>
                  <a:gd name="T91" fmla="*/ 94 h 227"/>
                  <a:gd name="T92" fmla="*/ 284 w 303"/>
                  <a:gd name="T93" fmla="*/ 94 h 227"/>
                  <a:gd name="T94" fmla="*/ 133 w 303"/>
                  <a:gd name="T95" fmla="*/ 94 h 227"/>
                  <a:gd name="T96" fmla="*/ 133 w 303"/>
                  <a:gd name="T97" fmla="*/ 208 h 227"/>
                  <a:gd name="T98" fmla="*/ 284 w 303"/>
                  <a:gd name="T99" fmla="*/ 208 h 227"/>
                  <a:gd name="T100" fmla="*/ 284 w 303"/>
                  <a:gd name="T101" fmla="*/ 94 h 227"/>
                  <a:gd name="T102" fmla="*/ 189 w 303"/>
                  <a:gd name="T103" fmla="*/ 170 h 227"/>
                  <a:gd name="T104" fmla="*/ 227 w 303"/>
                  <a:gd name="T105" fmla="*/ 170 h 227"/>
                  <a:gd name="T106" fmla="*/ 227 w 303"/>
                  <a:gd name="T107" fmla="*/ 189 h 227"/>
                  <a:gd name="T108" fmla="*/ 189 w 303"/>
                  <a:gd name="T109" fmla="*/ 189 h 227"/>
                  <a:gd name="T110" fmla="*/ 189 w 303"/>
                  <a:gd name="T111" fmla="*/ 17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3" h="227">
                    <a:moveTo>
                      <a:pt x="303" y="208"/>
                    </a:moveTo>
                    <a:cubicBezTo>
                      <a:pt x="303" y="210"/>
                      <a:pt x="302" y="213"/>
                      <a:pt x="301" y="215"/>
                    </a:cubicBezTo>
                    <a:cubicBezTo>
                      <a:pt x="300" y="217"/>
                      <a:pt x="299" y="219"/>
                      <a:pt x="297" y="221"/>
                    </a:cubicBezTo>
                    <a:cubicBezTo>
                      <a:pt x="296" y="223"/>
                      <a:pt x="294" y="224"/>
                      <a:pt x="291" y="225"/>
                    </a:cubicBezTo>
                    <a:cubicBezTo>
                      <a:pt x="289" y="226"/>
                      <a:pt x="287" y="227"/>
                      <a:pt x="284" y="227"/>
                    </a:cubicBezTo>
                    <a:cubicBezTo>
                      <a:pt x="133" y="227"/>
                      <a:pt x="133" y="227"/>
                      <a:pt x="133" y="227"/>
                    </a:cubicBezTo>
                    <a:cubicBezTo>
                      <a:pt x="130" y="227"/>
                      <a:pt x="128" y="226"/>
                      <a:pt x="125" y="225"/>
                    </a:cubicBezTo>
                    <a:cubicBezTo>
                      <a:pt x="123" y="224"/>
                      <a:pt x="121" y="223"/>
                      <a:pt x="119" y="221"/>
                    </a:cubicBezTo>
                    <a:cubicBezTo>
                      <a:pt x="118" y="219"/>
                      <a:pt x="116" y="217"/>
                      <a:pt x="115" y="215"/>
                    </a:cubicBezTo>
                    <a:cubicBezTo>
                      <a:pt x="114" y="213"/>
                      <a:pt x="114" y="210"/>
                      <a:pt x="114" y="208"/>
                    </a:cubicBezTo>
                    <a:cubicBezTo>
                      <a:pt x="114" y="189"/>
                      <a:pt x="114" y="189"/>
                      <a:pt x="114" y="189"/>
                    </a:cubicBezTo>
                    <a:cubicBezTo>
                      <a:pt x="18" y="189"/>
                      <a:pt x="18" y="189"/>
                      <a:pt x="18" y="189"/>
                    </a:cubicBezTo>
                    <a:cubicBezTo>
                      <a:pt x="16" y="189"/>
                      <a:pt x="13" y="188"/>
                      <a:pt x="11" y="187"/>
                    </a:cubicBezTo>
                    <a:cubicBezTo>
                      <a:pt x="9" y="186"/>
                      <a:pt x="7" y="185"/>
                      <a:pt x="5" y="184"/>
                    </a:cubicBezTo>
                    <a:cubicBezTo>
                      <a:pt x="4" y="182"/>
                      <a:pt x="3" y="180"/>
                      <a:pt x="2" y="178"/>
                    </a:cubicBezTo>
                    <a:cubicBezTo>
                      <a:pt x="1" y="176"/>
                      <a:pt x="0" y="173"/>
                      <a:pt x="0" y="171"/>
                    </a:cubicBezTo>
                    <a:cubicBezTo>
                      <a:pt x="0" y="167"/>
                      <a:pt x="1" y="164"/>
                      <a:pt x="2" y="160"/>
                    </a:cubicBezTo>
                    <a:cubicBezTo>
                      <a:pt x="3" y="157"/>
                      <a:pt x="5" y="154"/>
                      <a:pt x="7" y="151"/>
                    </a:cubicBezTo>
                    <a:cubicBezTo>
                      <a:pt x="38" y="119"/>
                      <a:pt x="38" y="119"/>
                      <a:pt x="38" y="119"/>
                    </a:cubicBezTo>
                    <a:cubicBezTo>
                      <a:pt x="38" y="0"/>
                      <a:pt x="38" y="0"/>
                      <a:pt x="38" y="0"/>
                    </a:cubicBezTo>
                    <a:cubicBezTo>
                      <a:pt x="246" y="0"/>
                      <a:pt x="246" y="0"/>
                      <a:pt x="246" y="0"/>
                    </a:cubicBezTo>
                    <a:cubicBezTo>
                      <a:pt x="246" y="75"/>
                      <a:pt x="246" y="75"/>
                      <a:pt x="246" y="75"/>
                    </a:cubicBezTo>
                    <a:cubicBezTo>
                      <a:pt x="284" y="75"/>
                      <a:pt x="284" y="75"/>
                      <a:pt x="284" y="75"/>
                    </a:cubicBezTo>
                    <a:cubicBezTo>
                      <a:pt x="287" y="75"/>
                      <a:pt x="289" y="76"/>
                      <a:pt x="291" y="77"/>
                    </a:cubicBezTo>
                    <a:cubicBezTo>
                      <a:pt x="293" y="78"/>
                      <a:pt x="295" y="79"/>
                      <a:pt x="297" y="81"/>
                    </a:cubicBezTo>
                    <a:cubicBezTo>
                      <a:pt x="299" y="82"/>
                      <a:pt x="300" y="84"/>
                      <a:pt x="301" y="87"/>
                    </a:cubicBezTo>
                    <a:cubicBezTo>
                      <a:pt x="302" y="89"/>
                      <a:pt x="303" y="91"/>
                      <a:pt x="303" y="94"/>
                    </a:cubicBezTo>
                    <a:lnTo>
                      <a:pt x="303" y="208"/>
                    </a:lnTo>
                    <a:close/>
                    <a:moveTo>
                      <a:pt x="114" y="170"/>
                    </a:moveTo>
                    <a:cubicBezTo>
                      <a:pt x="114" y="132"/>
                      <a:pt x="114" y="132"/>
                      <a:pt x="114" y="132"/>
                    </a:cubicBezTo>
                    <a:cubicBezTo>
                      <a:pt x="52" y="132"/>
                      <a:pt x="52" y="132"/>
                      <a:pt x="52" y="132"/>
                    </a:cubicBezTo>
                    <a:cubicBezTo>
                      <a:pt x="21" y="164"/>
                      <a:pt x="21" y="164"/>
                      <a:pt x="21" y="164"/>
                    </a:cubicBezTo>
                    <a:cubicBezTo>
                      <a:pt x="21" y="165"/>
                      <a:pt x="20" y="166"/>
                      <a:pt x="20" y="167"/>
                    </a:cubicBezTo>
                    <a:cubicBezTo>
                      <a:pt x="19" y="168"/>
                      <a:pt x="19" y="169"/>
                      <a:pt x="19" y="170"/>
                    </a:cubicBezTo>
                    <a:lnTo>
                      <a:pt x="114" y="170"/>
                    </a:lnTo>
                    <a:close/>
                    <a:moveTo>
                      <a:pt x="114" y="94"/>
                    </a:moveTo>
                    <a:cubicBezTo>
                      <a:pt x="114" y="92"/>
                      <a:pt x="114" y="89"/>
                      <a:pt x="115" y="87"/>
                    </a:cubicBezTo>
                    <a:cubicBezTo>
                      <a:pt x="116" y="85"/>
                      <a:pt x="118" y="83"/>
                      <a:pt x="119" y="81"/>
                    </a:cubicBezTo>
                    <a:cubicBezTo>
                      <a:pt x="121" y="79"/>
                      <a:pt x="123" y="78"/>
                      <a:pt x="125" y="77"/>
                    </a:cubicBezTo>
                    <a:cubicBezTo>
                      <a:pt x="128" y="76"/>
                      <a:pt x="130" y="75"/>
                      <a:pt x="133" y="75"/>
                    </a:cubicBezTo>
                    <a:cubicBezTo>
                      <a:pt x="227" y="75"/>
                      <a:pt x="227" y="75"/>
                      <a:pt x="227" y="75"/>
                    </a:cubicBezTo>
                    <a:cubicBezTo>
                      <a:pt x="227" y="19"/>
                      <a:pt x="227" y="19"/>
                      <a:pt x="227" y="19"/>
                    </a:cubicBezTo>
                    <a:cubicBezTo>
                      <a:pt x="57" y="19"/>
                      <a:pt x="57" y="19"/>
                      <a:pt x="57" y="19"/>
                    </a:cubicBezTo>
                    <a:cubicBezTo>
                      <a:pt x="57" y="113"/>
                      <a:pt x="57" y="113"/>
                      <a:pt x="57" y="113"/>
                    </a:cubicBezTo>
                    <a:cubicBezTo>
                      <a:pt x="114" y="113"/>
                      <a:pt x="114" y="113"/>
                      <a:pt x="114" y="113"/>
                    </a:cubicBezTo>
                    <a:lnTo>
                      <a:pt x="114" y="94"/>
                    </a:lnTo>
                    <a:close/>
                    <a:moveTo>
                      <a:pt x="284" y="94"/>
                    </a:moveTo>
                    <a:cubicBezTo>
                      <a:pt x="133" y="94"/>
                      <a:pt x="133" y="94"/>
                      <a:pt x="133" y="94"/>
                    </a:cubicBezTo>
                    <a:cubicBezTo>
                      <a:pt x="133" y="208"/>
                      <a:pt x="133" y="208"/>
                      <a:pt x="133" y="208"/>
                    </a:cubicBezTo>
                    <a:cubicBezTo>
                      <a:pt x="284" y="208"/>
                      <a:pt x="284" y="208"/>
                      <a:pt x="284" y="208"/>
                    </a:cubicBezTo>
                    <a:lnTo>
                      <a:pt x="284" y="94"/>
                    </a:lnTo>
                    <a:close/>
                    <a:moveTo>
                      <a:pt x="189" y="170"/>
                    </a:moveTo>
                    <a:cubicBezTo>
                      <a:pt x="227" y="170"/>
                      <a:pt x="227" y="170"/>
                      <a:pt x="227" y="170"/>
                    </a:cubicBezTo>
                    <a:cubicBezTo>
                      <a:pt x="227" y="189"/>
                      <a:pt x="227" y="189"/>
                      <a:pt x="227" y="189"/>
                    </a:cubicBezTo>
                    <a:cubicBezTo>
                      <a:pt x="189" y="189"/>
                      <a:pt x="189" y="189"/>
                      <a:pt x="189" y="189"/>
                    </a:cubicBezTo>
                    <a:lnTo>
                      <a:pt x="189" y="170"/>
                    </a:lnTo>
                    <a:close/>
                  </a:path>
                </a:pathLst>
              </a:custGeom>
              <a:solidFill>
                <a:srgbClr val="FFFFFF"/>
              </a:solidFill>
              <a:ln>
                <a:noFill/>
              </a:ln>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grpSp>
        <p:sp>
          <p:nvSpPr>
            <p:cNvPr id="70" name="Rectangle 69"/>
            <p:cNvSpPr/>
            <p:nvPr/>
          </p:nvSpPr>
          <p:spPr>
            <a:xfrm>
              <a:off x="6091302" y="3309050"/>
              <a:ext cx="1401420" cy="430887"/>
            </a:xfrm>
            <a:prstGeom prst="rect">
              <a:avLst/>
            </a:prstGeom>
          </p:spPr>
          <p:txBody>
            <a:bodyPr wrap="square" lIns="0" tIns="0" rIns="0" bIns="0">
              <a:spAutoFit/>
            </a:bodyPr>
            <a:lstStyle/>
            <a:p>
              <a:pPr defTabSz="914225">
                <a:defRPr/>
              </a:pPr>
              <a:r>
                <a:rPr lang="en-US" sz="1200" kern="0" dirty="0">
                  <a:solidFill>
                    <a:srgbClr val="505050"/>
                  </a:solidFill>
                  <a:cs typeface="Segoe UI Semilight" panose="020B0402040204020203" pitchFamily="34" charset="0"/>
                </a:rPr>
                <a:t>Mobility</a:t>
              </a:r>
            </a:p>
            <a:p>
              <a:pPr defTabSz="914225">
                <a:defRPr/>
              </a:pPr>
              <a:r>
                <a:rPr lang="en-US" sz="800" kern="0" dirty="0">
                  <a:solidFill>
                    <a:srgbClr val="505050"/>
                  </a:solidFill>
                  <a:cs typeface="Segoe UI Semilight" panose="020B0402040204020203" pitchFamily="34" charset="0"/>
                </a:rPr>
                <a:t>Enable your people to get </a:t>
              </a:r>
              <a:br>
                <a:rPr lang="en-US" sz="800" kern="0" dirty="0">
                  <a:solidFill>
                    <a:srgbClr val="505050"/>
                  </a:solidFill>
                  <a:cs typeface="Segoe UI Semilight" panose="020B0402040204020203" pitchFamily="34" charset="0"/>
                </a:rPr>
              </a:br>
              <a:r>
                <a:rPr lang="en-US" sz="800" kern="0" dirty="0">
                  <a:solidFill>
                    <a:srgbClr val="505050"/>
                  </a:solidFill>
                  <a:cs typeface="Segoe UI Semilight" panose="020B0402040204020203" pitchFamily="34" charset="0"/>
                </a:rPr>
                <a:t>things done anywhere</a:t>
              </a:r>
            </a:p>
          </p:txBody>
        </p:sp>
      </p:grpSp>
      <p:grpSp>
        <p:nvGrpSpPr>
          <p:cNvPr id="74" name="Group 73"/>
          <p:cNvGrpSpPr/>
          <p:nvPr/>
        </p:nvGrpSpPr>
        <p:grpSpPr>
          <a:xfrm>
            <a:off x="6038488" y="1641369"/>
            <a:ext cx="1932752" cy="444781"/>
            <a:chOff x="5553203" y="3802931"/>
            <a:chExt cx="1932752" cy="444781"/>
          </a:xfrm>
        </p:grpSpPr>
        <p:grpSp>
          <p:nvGrpSpPr>
            <p:cNvPr id="75" name="Group 74"/>
            <p:cNvGrpSpPr/>
            <p:nvPr/>
          </p:nvGrpSpPr>
          <p:grpSpPr>
            <a:xfrm>
              <a:off x="5553203" y="3802931"/>
              <a:ext cx="444781" cy="444781"/>
              <a:chOff x="7124833" y="3480628"/>
              <a:chExt cx="1097280" cy="1097280"/>
            </a:xfrm>
          </p:grpSpPr>
          <p:sp>
            <p:nvSpPr>
              <p:cNvPr id="79" name="Oval 78"/>
              <p:cNvSpPr/>
              <p:nvPr/>
            </p:nvSpPr>
            <p:spPr bwMode="auto">
              <a:xfrm>
                <a:off x="7124833" y="3480628"/>
                <a:ext cx="1097280" cy="1097280"/>
              </a:xfrm>
              <a:prstGeom prst="ellipse">
                <a:avLst/>
              </a:prstGeom>
              <a:solidFill>
                <a:srgbClr val="0078D7"/>
              </a:solidFill>
              <a:ln w="9525" cap="flat" cmpd="sng" algn="ctr">
                <a:noFill/>
                <a:prstDash val="solid"/>
                <a:headEnd type="none" w="med" len="med"/>
                <a:tailEnd type="none" w="med" len="med"/>
              </a:ln>
              <a:effectLst/>
            </p:spPr>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marL="0" marR="0" lvl="0" indent="0" algn="ctr" defTabSz="914102" eaLnBrk="1" fontAlgn="base" latinLnBrk="0" hangingPunct="1">
                  <a:lnSpc>
                    <a:spcPct val="90000"/>
                  </a:lnSpc>
                  <a:spcBef>
                    <a:spcPct val="0"/>
                  </a:spcBef>
                  <a:spcAft>
                    <a:spcPct val="0"/>
                  </a:spcAft>
                  <a:buClrTx/>
                  <a:buSzTx/>
                  <a:buFontTx/>
                  <a:buNone/>
                  <a:tabLst/>
                  <a:defRPr/>
                </a:pPr>
                <a:endParaRPr kumimoji="0" lang="en-US" sz="2353" b="0" i="0" u="none" strike="noStrike" kern="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81" name="Group 80"/>
              <p:cNvGrpSpPr>
                <a:grpSpLocks noChangeAspect="1"/>
              </p:cNvGrpSpPr>
              <p:nvPr/>
            </p:nvGrpSpPr>
            <p:grpSpPr>
              <a:xfrm>
                <a:off x="7463920" y="3882424"/>
                <a:ext cx="419106" cy="293689"/>
                <a:chOff x="6008770" y="2936891"/>
                <a:chExt cx="419106" cy="293689"/>
              </a:xfrm>
              <a:solidFill>
                <a:srgbClr val="FFFFFF"/>
              </a:solidFill>
            </p:grpSpPr>
            <p:sp>
              <p:nvSpPr>
                <p:cNvPr id="82" name="Freeform 33"/>
                <p:cNvSpPr>
                  <a:spLocks noEditPoints="1"/>
                </p:cNvSpPr>
                <p:nvPr/>
              </p:nvSpPr>
              <p:spPr bwMode="auto">
                <a:xfrm>
                  <a:off x="6008770" y="2936891"/>
                  <a:ext cx="419106" cy="293689"/>
                </a:xfrm>
                <a:custGeom>
                  <a:avLst/>
                  <a:gdLst>
                    <a:gd name="T0" fmla="*/ 294 w 295"/>
                    <a:gd name="T1" fmla="*/ 183 h 208"/>
                    <a:gd name="T2" fmla="*/ 293 w 295"/>
                    <a:gd name="T3" fmla="*/ 177 h 208"/>
                    <a:gd name="T4" fmla="*/ 291 w 295"/>
                    <a:gd name="T5" fmla="*/ 172 h 208"/>
                    <a:gd name="T6" fmla="*/ 288 w 295"/>
                    <a:gd name="T7" fmla="*/ 167 h 208"/>
                    <a:gd name="T8" fmla="*/ 256 w 295"/>
                    <a:gd name="T9" fmla="*/ 135 h 208"/>
                    <a:gd name="T10" fmla="*/ 256 w 295"/>
                    <a:gd name="T11" fmla="*/ 0 h 208"/>
                    <a:gd name="T12" fmla="*/ 40 w 295"/>
                    <a:gd name="T13" fmla="*/ 0 h 208"/>
                    <a:gd name="T14" fmla="*/ 40 w 295"/>
                    <a:gd name="T15" fmla="*/ 135 h 208"/>
                    <a:gd name="T16" fmla="*/ 8 w 295"/>
                    <a:gd name="T17" fmla="*/ 167 h 208"/>
                    <a:gd name="T18" fmla="*/ 5 w 295"/>
                    <a:gd name="T19" fmla="*/ 172 h 208"/>
                    <a:gd name="T20" fmla="*/ 2 w 295"/>
                    <a:gd name="T21" fmla="*/ 177 h 208"/>
                    <a:gd name="T22" fmla="*/ 1 w 295"/>
                    <a:gd name="T23" fmla="*/ 183 h 208"/>
                    <a:gd name="T24" fmla="*/ 0 w 295"/>
                    <a:gd name="T25" fmla="*/ 189 h 208"/>
                    <a:gd name="T26" fmla="*/ 2 w 295"/>
                    <a:gd name="T27" fmla="*/ 196 h 208"/>
                    <a:gd name="T28" fmla="*/ 6 w 295"/>
                    <a:gd name="T29" fmla="*/ 202 h 208"/>
                    <a:gd name="T30" fmla="*/ 13 w 295"/>
                    <a:gd name="T31" fmla="*/ 207 h 208"/>
                    <a:gd name="T32" fmla="*/ 20 w 295"/>
                    <a:gd name="T33" fmla="*/ 208 h 208"/>
                    <a:gd name="T34" fmla="*/ 275 w 295"/>
                    <a:gd name="T35" fmla="*/ 208 h 208"/>
                    <a:gd name="T36" fmla="*/ 283 w 295"/>
                    <a:gd name="T37" fmla="*/ 207 h 208"/>
                    <a:gd name="T38" fmla="*/ 289 w 295"/>
                    <a:gd name="T39" fmla="*/ 202 h 208"/>
                    <a:gd name="T40" fmla="*/ 293 w 295"/>
                    <a:gd name="T41" fmla="*/ 196 h 208"/>
                    <a:gd name="T42" fmla="*/ 295 w 295"/>
                    <a:gd name="T43" fmla="*/ 189 h 208"/>
                    <a:gd name="T44" fmla="*/ 294 w 295"/>
                    <a:gd name="T45" fmla="*/ 183 h 208"/>
                    <a:gd name="T46" fmla="*/ 59 w 295"/>
                    <a:gd name="T47" fmla="*/ 19 h 208"/>
                    <a:gd name="T48" fmla="*/ 236 w 295"/>
                    <a:gd name="T49" fmla="*/ 19 h 208"/>
                    <a:gd name="T50" fmla="*/ 236 w 295"/>
                    <a:gd name="T51" fmla="*/ 130 h 208"/>
                    <a:gd name="T52" fmla="*/ 59 w 295"/>
                    <a:gd name="T53" fmla="*/ 130 h 208"/>
                    <a:gd name="T54" fmla="*/ 59 w 295"/>
                    <a:gd name="T55" fmla="*/ 19 h 208"/>
                    <a:gd name="T56" fmla="*/ 275 w 295"/>
                    <a:gd name="T57" fmla="*/ 189 h 208"/>
                    <a:gd name="T58" fmla="*/ 20 w 295"/>
                    <a:gd name="T59" fmla="*/ 189 h 208"/>
                    <a:gd name="T60" fmla="*/ 20 w 295"/>
                    <a:gd name="T61" fmla="*/ 188 h 208"/>
                    <a:gd name="T62" fmla="*/ 20 w 295"/>
                    <a:gd name="T63" fmla="*/ 186 h 208"/>
                    <a:gd name="T64" fmla="*/ 21 w 295"/>
                    <a:gd name="T65" fmla="*/ 184 h 208"/>
                    <a:gd name="T66" fmla="*/ 22 w 295"/>
                    <a:gd name="T67" fmla="*/ 182 h 208"/>
                    <a:gd name="T68" fmla="*/ 22 w 295"/>
                    <a:gd name="T69" fmla="*/ 180 h 208"/>
                    <a:gd name="T70" fmla="*/ 54 w 295"/>
                    <a:gd name="T71" fmla="*/ 149 h 208"/>
                    <a:gd name="T72" fmla="*/ 242 w 295"/>
                    <a:gd name="T73" fmla="*/ 149 h 208"/>
                    <a:gd name="T74" fmla="*/ 273 w 295"/>
                    <a:gd name="T75" fmla="*/ 180 h 208"/>
                    <a:gd name="T76" fmla="*/ 274 w 295"/>
                    <a:gd name="T77" fmla="*/ 182 h 208"/>
                    <a:gd name="T78" fmla="*/ 274 w 295"/>
                    <a:gd name="T79" fmla="*/ 184 h 208"/>
                    <a:gd name="T80" fmla="*/ 275 w 295"/>
                    <a:gd name="T81" fmla="*/ 186 h 208"/>
                    <a:gd name="T82" fmla="*/ 275 w 295"/>
                    <a:gd name="T83" fmla="*/ 188 h 208"/>
                    <a:gd name="T84" fmla="*/ 275 w 295"/>
                    <a:gd name="T85" fmla="*/ 18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5" h="208">
                      <a:moveTo>
                        <a:pt x="294" y="183"/>
                      </a:moveTo>
                      <a:cubicBezTo>
                        <a:pt x="294" y="181"/>
                        <a:pt x="293" y="179"/>
                        <a:pt x="293" y="177"/>
                      </a:cubicBezTo>
                      <a:cubicBezTo>
                        <a:pt x="292" y="175"/>
                        <a:pt x="292" y="174"/>
                        <a:pt x="291" y="172"/>
                      </a:cubicBezTo>
                      <a:cubicBezTo>
                        <a:pt x="290" y="170"/>
                        <a:pt x="289" y="168"/>
                        <a:pt x="288" y="167"/>
                      </a:cubicBezTo>
                      <a:cubicBezTo>
                        <a:pt x="256" y="135"/>
                        <a:pt x="256" y="135"/>
                        <a:pt x="256" y="135"/>
                      </a:cubicBezTo>
                      <a:cubicBezTo>
                        <a:pt x="256" y="0"/>
                        <a:pt x="256" y="0"/>
                        <a:pt x="256" y="0"/>
                      </a:cubicBezTo>
                      <a:cubicBezTo>
                        <a:pt x="40" y="0"/>
                        <a:pt x="40" y="0"/>
                        <a:pt x="40" y="0"/>
                      </a:cubicBezTo>
                      <a:cubicBezTo>
                        <a:pt x="40" y="135"/>
                        <a:pt x="40" y="135"/>
                        <a:pt x="40" y="135"/>
                      </a:cubicBezTo>
                      <a:cubicBezTo>
                        <a:pt x="8" y="167"/>
                        <a:pt x="8" y="167"/>
                        <a:pt x="8" y="167"/>
                      </a:cubicBezTo>
                      <a:cubicBezTo>
                        <a:pt x="7" y="168"/>
                        <a:pt x="5" y="170"/>
                        <a:pt x="5" y="172"/>
                      </a:cubicBezTo>
                      <a:cubicBezTo>
                        <a:pt x="4" y="174"/>
                        <a:pt x="3" y="175"/>
                        <a:pt x="2" y="177"/>
                      </a:cubicBezTo>
                      <a:cubicBezTo>
                        <a:pt x="2" y="179"/>
                        <a:pt x="1" y="181"/>
                        <a:pt x="1" y="183"/>
                      </a:cubicBezTo>
                      <a:cubicBezTo>
                        <a:pt x="0" y="185"/>
                        <a:pt x="0" y="187"/>
                        <a:pt x="0" y="189"/>
                      </a:cubicBezTo>
                      <a:cubicBezTo>
                        <a:pt x="0" y="191"/>
                        <a:pt x="1" y="194"/>
                        <a:pt x="2" y="196"/>
                      </a:cubicBezTo>
                      <a:cubicBezTo>
                        <a:pt x="3" y="198"/>
                        <a:pt x="4" y="200"/>
                        <a:pt x="6" y="202"/>
                      </a:cubicBezTo>
                      <a:cubicBezTo>
                        <a:pt x="8" y="204"/>
                        <a:pt x="10" y="206"/>
                        <a:pt x="13" y="207"/>
                      </a:cubicBezTo>
                      <a:cubicBezTo>
                        <a:pt x="15" y="208"/>
                        <a:pt x="17" y="208"/>
                        <a:pt x="20" y="208"/>
                      </a:cubicBezTo>
                      <a:cubicBezTo>
                        <a:pt x="275" y="208"/>
                        <a:pt x="275" y="208"/>
                        <a:pt x="275" y="208"/>
                      </a:cubicBezTo>
                      <a:cubicBezTo>
                        <a:pt x="278" y="208"/>
                        <a:pt x="280" y="208"/>
                        <a:pt x="283" y="207"/>
                      </a:cubicBezTo>
                      <a:cubicBezTo>
                        <a:pt x="285" y="206"/>
                        <a:pt x="287" y="204"/>
                        <a:pt x="289" y="202"/>
                      </a:cubicBezTo>
                      <a:cubicBezTo>
                        <a:pt x="291" y="200"/>
                        <a:pt x="292" y="198"/>
                        <a:pt x="293" y="196"/>
                      </a:cubicBezTo>
                      <a:cubicBezTo>
                        <a:pt x="294" y="194"/>
                        <a:pt x="295" y="191"/>
                        <a:pt x="295" y="189"/>
                      </a:cubicBezTo>
                      <a:cubicBezTo>
                        <a:pt x="295" y="187"/>
                        <a:pt x="295" y="185"/>
                        <a:pt x="294" y="183"/>
                      </a:cubicBezTo>
                      <a:moveTo>
                        <a:pt x="59" y="19"/>
                      </a:moveTo>
                      <a:cubicBezTo>
                        <a:pt x="236" y="19"/>
                        <a:pt x="236" y="19"/>
                        <a:pt x="236" y="19"/>
                      </a:cubicBezTo>
                      <a:cubicBezTo>
                        <a:pt x="236" y="130"/>
                        <a:pt x="236" y="130"/>
                        <a:pt x="236" y="130"/>
                      </a:cubicBezTo>
                      <a:cubicBezTo>
                        <a:pt x="59" y="130"/>
                        <a:pt x="59" y="130"/>
                        <a:pt x="59" y="130"/>
                      </a:cubicBezTo>
                      <a:lnTo>
                        <a:pt x="59" y="19"/>
                      </a:lnTo>
                      <a:close/>
                      <a:moveTo>
                        <a:pt x="275" y="189"/>
                      </a:moveTo>
                      <a:cubicBezTo>
                        <a:pt x="20" y="189"/>
                        <a:pt x="20" y="189"/>
                        <a:pt x="20" y="189"/>
                      </a:cubicBezTo>
                      <a:cubicBezTo>
                        <a:pt x="20" y="188"/>
                        <a:pt x="20" y="188"/>
                        <a:pt x="20" y="188"/>
                      </a:cubicBezTo>
                      <a:cubicBezTo>
                        <a:pt x="20" y="188"/>
                        <a:pt x="20" y="187"/>
                        <a:pt x="20" y="186"/>
                      </a:cubicBezTo>
                      <a:cubicBezTo>
                        <a:pt x="20" y="186"/>
                        <a:pt x="20" y="185"/>
                        <a:pt x="21" y="184"/>
                      </a:cubicBezTo>
                      <a:cubicBezTo>
                        <a:pt x="21" y="183"/>
                        <a:pt x="21" y="183"/>
                        <a:pt x="22" y="182"/>
                      </a:cubicBezTo>
                      <a:cubicBezTo>
                        <a:pt x="22" y="181"/>
                        <a:pt x="22" y="181"/>
                        <a:pt x="22" y="180"/>
                      </a:cubicBezTo>
                      <a:cubicBezTo>
                        <a:pt x="54" y="149"/>
                        <a:pt x="54" y="149"/>
                        <a:pt x="54" y="149"/>
                      </a:cubicBezTo>
                      <a:cubicBezTo>
                        <a:pt x="242" y="149"/>
                        <a:pt x="242" y="149"/>
                        <a:pt x="242" y="149"/>
                      </a:cubicBezTo>
                      <a:cubicBezTo>
                        <a:pt x="273" y="180"/>
                        <a:pt x="273" y="180"/>
                        <a:pt x="273" y="180"/>
                      </a:cubicBezTo>
                      <a:cubicBezTo>
                        <a:pt x="273" y="181"/>
                        <a:pt x="273" y="181"/>
                        <a:pt x="274" y="182"/>
                      </a:cubicBezTo>
                      <a:cubicBezTo>
                        <a:pt x="274" y="183"/>
                        <a:pt x="274" y="183"/>
                        <a:pt x="274" y="184"/>
                      </a:cubicBezTo>
                      <a:cubicBezTo>
                        <a:pt x="275" y="185"/>
                        <a:pt x="275" y="186"/>
                        <a:pt x="275" y="186"/>
                      </a:cubicBezTo>
                      <a:cubicBezTo>
                        <a:pt x="275" y="187"/>
                        <a:pt x="275" y="188"/>
                        <a:pt x="275" y="188"/>
                      </a:cubicBezTo>
                      <a:lnTo>
                        <a:pt x="275"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83" name="Freeform 34"/>
                <p:cNvSpPr>
                  <a:spLocks/>
                </p:cNvSpPr>
                <p:nvPr/>
              </p:nvSpPr>
              <p:spPr bwMode="auto">
                <a:xfrm>
                  <a:off x="6134184" y="2989279"/>
                  <a:ext cx="73026" cy="38100"/>
                </a:xfrm>
                <a:custGeom>
                  <a:avLst/>
                  <a:gdLst>
                    <a:gd name="T0" fmla="*/ 15 w 51"/>
                    <a:gd name="T1" fmla="*/ 16 h 27"/>
                    <a:gd name="T2" fmla="*/ 16 w 51"/>
                    <a:gd name="T3" fmla="*/ 15 h 27"/>
                    <a:gd name="T4" fmla="*/ 38 w 51"/>
                    <a:gd name="T5" fmla="*/ 15 h 27"/>
                    <a:gd name="T6" fmla="*/ 42 w 51"/>
                    <a:gd name="T7" fmla="*/ 27 h 27"/>
                    <a:gd name="T8" fmla="*/ 47 w 51"/>
                    <a:gd name="T9" fmla="*/ 20 h 27"/>
                    <a:gd name="T10" fmla="*/ 51 w 51"/>
                    <a:gd name="T11" fmla="*/ 17 h 27"/>
                    <a:gd name="T12" fmla="*/ 48 w 51"/>
                    <a:gd name="T13" fmla="*/ 3 h 27"/>
                    <a:gd name="T14" fmla="*/ 16 w 51"/>
                    <a:gd name="T15" fmla="*/ 3 h 27"/>
                    <a:gd name="T16" fmla="*/ 3 w 51"/>
                    <a:gd name="T17" fmla="*/ 3 h 27"/>
                    <a:gd name="T18" fmla="*/ 3 w 51"/>
                    <a:gd name="T19" fmla="*/ 15 h 27"/>
                    <a:gd name="T20" fmla="*/ 15 w 51"/>
                    <a:gd name="T21"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27">
                      <a:moveTo>
                        <a:pt x="15" y="16"/>
                      </a:moveTo>
                      <a:cubicBezTo>
                        <a:pt x="16" y="16"/>
                        <a:pt x="16" y="16"/>
                        <a:pt x="16" y="15"/>
                      </a:cubicBezTo>
                      <a:cubicBezTo>
                        <a:pt x="38" y="15"/>
                        <a:pt x="38" y="15"/>
                        <a:pt x="38" y="15"/>
                      </a:cubicBezTo>
                      <a:cubicBezTo>
                        <a:pt x="42" y="27"/>
                        <a:pt x="42" y="27"/>
                        <a:pt x="42" y="27"/>
                      </a:cubicBezTo>
                      <a:cubicBezTo>
                        <a:pt x="43" y="24"/>
                        <a:pt x="45" y="22"/>
                        <a:pt x="47" y="20"/>
                      </a:cubicBezTo>
                      <a:cubicBezTo>
                        <a:pt x="48" y="18"/>
                        <a:pt x="50" y="17"/>
                        <a:pt x="51" y="17"/>
                      </a:cubicBezTo>
                      <a:cubicBezTo>
                        <a:pt x="48" y="3"/>
                        <a:pt x="48" y="3"/>
                        <a:pt x="48" y="3"/>
                      </a:cubicBezTo>
                      <a:cubicBezTo>
                        <a:pt x="16" y="3"/>
                        <a:pt x="16" y="3"/>
                        <a:pt x="16" y="3"/>
                      </a:cubicBezTo>
                      <a:cubicBezTo>
                        <a:pt x="12" y="0"/>
                        <a:pt x="7" y="0"/>
                        <a:pt x="3" y="3"/>
                      </a:cubicBezTo>
                      <a:cubicBezTo>
                        <a:pt x="0" y="6"/>
                        <a:pt x="0" y="12"/>
                        <a:pt x="3" y="15"/>
                      </a:cubicBezTo>
                      <a:cubicBezTo>
                        <a:pt x="6" y="19"/>
                        <a:pt x="12" y="19"/>
                        <a:pt x="15"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84" name="Freeform 35"/>
                <p:cNvSpPr>
                  <a:spLocks/>
                </p:cNvSpPr>
                <p:nvPr/>
              </p:nvSpPr>
              <p:spPr bwMode="auto">
                <a:xfrm>
                  <a:off x="6250073" y="3025792"/>
                  <a:ext cx="85726" cy="28575"/>
                </a:xfrm>
                <a:custGeom>
                  <a:avLst/>
                  <a:gdLst>
                    <a:gd name="T0" fmla="*/ 44 w 60"/>
                    <a:gd name="T1" fmla="*/ 4 h 20"/>
                    <a:gd name="T2" fmla="*/ 44 w 60"/>
                    <a:gd name="T3" fmla="*/ 4 h 20"/>
                    <a:gd name="T4" fmla="*/ 0 w 60"/>
                    <a:gd name="T5" fmla="*/ 4 h 20"/>
                    <a:gd name="T6" fmla="*/ 1 w 60"/>
                    <a:gd name="T7" fmla="*/ 10 h 20"/>
                    <a:gd name="T8" fmla="*/ 0 w 60"/>
                    <a:gd name="T9" fmla="*/ 16 h 20"/>
                    <a:gd name="T10" fmla="*/ 44 w 60"/>
                    <a:gd name="T11" fmla="*/ 16 h 20"/>
                    <a:gd name="T12" fmla="*/ 56 w 60"/>
                    <a:gd name="T13" fmla="*/ 17 h 20"/>
                    <a:gd name="T14" fmla="*/ 57 w 60"/>
                    <a:gd name="T15" fmla="*/ 4 h 20"/>
                    <a:gd name="T16" fmla="*/ 44 w 60"/>
                    <a:gd name="T17"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
                      <a:moveTo>
                        <a:pt x="44" y="4"/>
                      </a:moveTo>
                      <a:cubicBezTo>
                        <a:pt x="44" y="4"/>
                        <a:pt x="44" y="4"/>
                        <a:pt x="44" y="4"/>
                      </a:cubicBezTo>
                      <a:cubicBezTo>
                        <a:pt x="0" y="4"/>
                        <a:pt x="0" y="4"/>
                        <a:pt x="0" y="4"/>
                      </a:cubicBezTo>
                      <a:cubicBezTo>
                        <a:pt x="1" y="6"/>
                        <a:pt x="1" y="8"/>
                        <a:pt x="1" y="10"/>
                      </a:cubicBezTo>
                      <a:cubicBezTo>
                        <a:pt x="1" y="12"/>
                        <a:pt x="1" y="15"/>
                        <a:pt x="0" y="16"/>
                      </a:cubicBezTo>
                      <a:cubicBezTo>
                        <a:pt x="44" y="16"/>
                        <a:pt x="44" y="16"/>
                        <a:pt x="44" y="16"/>
                      </a:cubicBezTo>
                      <a:cubicBezTo>
                        <a:pt x="47" y="20"/>
                        <a:pt x="53" y="20"/>
                        <a:pt x="56" y="17"/>
                      </a:cubicBezTo>
                      <a:cubicBezTo>
                        <a:pt x="60" y="14"/>
                        <a:pt x="60" y="8"/>
                        <a:pt x="57" y="4"/>
                      </a:cubicBezTo>
                      <a:cubicBezTo>
                        <a:pt x="53" y="1"/>
                        <a:pt x="48" y="0"/>
                        <a:pt x="44"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87" name="Freeform 36"/>
                <p:cNvSpPr>
                  <a:spLocks/>
                </p:cNvSpPr>
                <p:nvPr/>
              </p:nvSpPr>
              <p:spPr bwMode="auto">
                <a:xfrm>
                  <a:off x="6234198" y="3052780"/>
                  <a:ext cx="71438" cy="38100"/>
                </a:xfrm>
                <a:custGeom>
                  <a:avLst/>
                  <a:gdLst>
                    <a:gd name="T0" fmla="*/ 34 w 50"/>
                    <a:gd name="T1" fmla="*/ 12 h 27"/>
                    <a:gd name="T2" fmla="*/ 13 w 50"/>
                    <a:gd name="T3" fmla="*/ 12 h 27"/>
                    <a:gd name="T4" fmla="*/ 10 w 50"/>
                    <a:gd name="T5" fmla="*/ 0 h 27"/>
                    <a:gd name="T6" fmla="*/ 5 w 50"/>
                    <a:gd name="T7" fmla="*/ 6 h 27"/>
                    <a:gd name="T8" fmla="*/ 0 w 50"/>
                    <a:gd name="T9" fmla="*/ 9 h 27"/>
                    <a:gd name="T10" fmla="*/ 4 w 50"/>
                    <a:gd name="T11" fmla="*/ 24 h 27"/>
                    <a:gd name="T12" fmla="*/ 34 w 50"/>
                    <a:gd name="T13" fmla="*/ 24 h 27"/>
                    <a:gd name="T14" fmla="*/ 34 w 50"/>
                    <a:gd name="T15" fmla="*/ 24 h 27"/>
                    <a:gd name="T16" fmla="*/ 47 w 50"/>
                    <a:gd name="T17" fmla="*/ 24 h 27"/>
                    <a:gd name="T18" fmla="*/ 46 w 50"/>
                    <a:gd name="T19" fmla="*/ 11 h 27"/>
                    <a:gd name="T20" fmla="*/ 34 w 50"/>
                    <a:gd name="T21" fmla="*/ 1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7">
                      <a:moveTo>
                        <a:pt x="34" y="12"/>
                      </a:moveTo>
                      <a:cubicBezTo>
                        <a:pt x="13" y="12"/>
                        <a:pt x="13" y="12"/>
                        <a:pt x="13" y="12"/>
                      </a:cubicBezTo>
                      <a:cubicBezTo>
                        <a:pt x="10" y="0"/>
                        <a:pt x="10" y="0"/>
                        <a:pt x="10" y="0"/>
                      </a:cubicBezTo>
                      <a:cubicBezTo>
                        <a:pt x="9" y="2"/>
                        <a:pt x="7" y="4"/>
                        <a:pt x="5" y="6"/>
                      </a:cubicBezTo>
                      <a:cubicBezTo>
                        <a:pt x="3" y="7"/>
                        <a:pt x="2" y="9"/>
                        <a:pt x="0" y="9"/>
                      </a:cubicBezTo>
                      <a:cubicBezTo>
                        <a:pt x="4" y="24"/>
                        <a:pt x="4" y="24"/>
                        <a:pt x="4" y="24"/>
                      </a:cubicBezTo>
                      <a:cubicBezTo>
                        <a:pt x="34" y="24"/>
                        <a:pt x="34" y="24"/>
                        <a:pt x="34" y="24"/>
                      </a:cubicBezTo>
                      <a:cubicBezTo>
                        <a:pt x="34" y="24"/>
                        <a:pt x="34" y="24"/>
                        <a:pt x="34" y="24"/>
                      </a:cubicBezTo>
                      <a:cubicBezTo>
                        <a:pt x="38" y="27"/>
                        <a:pt x="43" y="27"/>
                        <a:pt x="47" y="24"/>
                      </a:cubicBezTo>
                      <a:cubicBezTo>
                        <a:pt x="50" y="20"/>
                        <a:pt x="50" y="14"/>
                        <a:pt x="46" y="11"/>
                      </a:cubicBezTo>
                      <a:cubicBezTo>
                        <a:pt x="43" y="8"/>
                        <a:pt x="37" y="8"/>
                        <a:pt x="34" y="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91" name="Freeform 37"/>
                <p:cNvSpPr>
                  <a:spLocks/>
                </p:cNvSpPr>
                <p:nvPr/>
              </p:nvSpPr>
              <p:spPr bwMode="auto">
                <a:xfrm>
                  <a:off x="6108784" y="3027379"/>
                  <a:ext cx="84139" cy="26988"/>
                </a:xfrm>
                <a:custGeom>
                  <a:avLst/>
                  <a:gdLst>
                    <a:gd name="T0" fmla="*/ 58 w 59"/>
                    <a:gd name="T1" fmla="*/ 7 h 19"/>
                    <a:gd name="T2" fmla="*/ 59 w 59"/>
                    <a:gd name="T3" fmla="*/ 3 h 19"/>
                    <a:gd name="T4" fmla="*/ 16 w 59"/>
                    <a:gd name="T5" fmla="*/ 3 h 19"/>
                    <a:gd name="T6" fmla="*/ 4 w 59"/>
                    <a:gd name="T7" fmla="*/ 3 h 19"/>
                    <a:gd name="T8" fmla="*/ 3 w 59"/>
                    <a:gd name="T9" fmla="*/ 15 h 19"/>
                    <a:gd name="T10" fmla="*/ 16 w 59"/>
                    <a:gd name="T11" fmla="*/ 16 h 19"/>
                    <a:gd name="T12" fmla="*/ 16 w 59"/>
                    <a:gd name="T13" fmla="*/ 15 h 19"/>
                    <a:gd name="T14" fmla="*/ 59 w 59"/>
                    <a:gd name="T15" fmla="*/ 15 h 19"/>
                    <a:gd name="T16" fmla="*/ 58 w 59"/>
                    <a:gd name="T17"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9">
                      <a:moveTo>
                        <a:pt x="58" y="7"/>
                      </a:moveTo>
                      <a:cubicBezTo>
                        <a:pt x="58" y="6"/>
                        <a:pt x="58" y="5"/>
                        <a:pt x="59" y="3"/>
                      </a:cubicBezTo>
                      <a:cubicBezTo>
                        <a:pt x="16" y="3"/>
                        <a:pt x="16" y="3"/>
                        <a:pt x="16" y="3"/>
                      </a:cubicBezTo>
                      <a:cubicBezTo>
                        <a:pt x="13" y="0"/>
                        <a:pt x="7" y="0"/>
                        <a:pt x="4" y="3"/>
                      </a:cubicBezTo>
                      <a:cubicBezTo>
                        <a:pt x="0" y="6"/>
                        <a:pt x="0" y="12"/>
                        <a:pt x="3" y="15"/>
                      </a:cubicBezTo>
                      <a:cubicBezTo>
                        <a:pt x="6" y="19"/>
                        <a:pt x="12" y="19"/>
                        <a:pt x="16" y="16"/>
                      </a:cubicBezTo>
                      <a:cubicBezTo>
                        <a:pt x="16" y="16"/>
                        <a:pt x="16" y="16"/>
                        <a:pt x="16" y="15"/>
                      </a:cubicBezTo>
                      <a:cubicBezTo>
                        <a:pt x="59" y="15"/>
                        <a:pt x="59" y="15"/>
                        <a:pt x="59" y="15"/>
                      </a:cubicBezTo>
                      <a:cubicBezTo>
                        <a:pt x="58" y="13"/>
                        <a:pt x="58" y="10"/>
                        <a:pt x="58"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93" name="Freeform 38"/>
                <p:cNvSpPr>
                  <a:spLocks/>
                </p:cNvSpPr>
                <p:nvPr/>
              </p:nvSpPr>
              <p:spPr bwMode="auto">
                <a:xfrm>
                  <a:off x="6234198" y="2987692"/>
                  <a:ext cx="71438" cy="38100"/>
                </a:xfrm>
                <a:custGeom>
                  <a:avLst/>
                  <a:gdLst>
                    <a:gd name="T0" fmla="*/ 10 w 50"/>
                    <a:gd name="T1" fmla="*/ 27 h 27"/>
                    <a:gd name="T2" fmla="*/ 13 w 50"/>
                    <a:gd name="T3" fmla="*/ 16 h 27"/>
                    <a:gd name="T4" fmla="*/ 34 w 50"/>
                    <a:gd name="T5" fmla="*/ 16 h 27"/>
                    <a:gd name="T6" fmla="*/ 34 w 50"/>
                    <a:gd name="T7" fmla="*/ 17 h 27"/>
                    <a:gd name="T8" fmla="*/ 47 w 50"/>
                    <a:gd name="T9" fmla="*/ 16 h 27"/>
                    <a:gd name="T10" fmla="*/ 46 w 50"/>
                    <a:gd name="T11" fmla="*/ 4 h 27"/>
                    <a:gd name="T12" fmla="*/ 34 w 50"/>
                    <a:gd name="T13" fmla="*/ 4 h 27"/>
                    <a:gd name="T14" fmla="*/ 4 w 50"/>
                    <a:gd name="T15" fmla="*/ 4 h 27"/>
                    <a:gd name="T16" fmla="*/ 0 w 50"/>
                    <a:gd name="T17" fmla="*/ 17 h 27"/>
                    <a:gd name="T18" fmla="*/ 7 w 50"/>
                    <a:gd name="T19" fmla="*/ 22 h 27"/>
                    <a:gd name="T20" fmla="*/ 10 w 50"/>
                    <a:gd name="T2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27">
                      <a:moveTo>
                        <a:pt x="10" y="27"/>
                      </a:moveTo>
                      <a:cubicBezTo>
                        <a:pt x="13" y="16"/>
                        <a:pt x="13" y="16"/>
                        <a:pt x="13" y="16"/>
                      </a:cubicBezTo>
                      <a:cubicBezTo>
                        <a:pt x="34" y="16"/>
                        <a:pt x="34" y="16"/>
                        <a:pt x="34" y="16"/>
                      </a:cubicBezTo>
                      <a:cubicBezTo>
                        <a:pt x="34" y="16"/>
                        <a:pt x="34" y="17"/>
                        <a:pt x="34" y="17"/>
                      </a:cubicBezTo>
                      <a:cubicBezTo>
                        <a:pt x="38" y="20"/>
                        <a:pt x="43" y="20"/>
                        <a:pt x="47" y="16"/>
                      </a:cubicBezTo>
                      <a:cubicBezTo>
                        <a:pt x="50" y="13"/>
                        <a:pt x="50" y="7"/>
                        <a:pt x="46" y="4"/>
                      </a:cubicBezTo>
                      <a:cubicBezTo>
                        <a:pt x="43" y="0"/>
                        <a:pt x="37" y="1"/>
                        <a:pt x="34" y="4"/>
                      </a:cubicBezTo>
                      <a:cubicBezTo>
                        <a:pt x="4" y="4"/>
                        <a:pt x="4" y="4"/>
                        <a:pt x="4" y="4"/>
                      </a:cubicBezTo>
                      <a:cubicBezTo>
                        <a:pt x="0" y="17"/>
                        <a:pt x="0" y="17"/>
                        <a:pt x="0" y="17"/>
                      </a:cubicBezTo>
                      <a:cubicBezTo>
                        <a:pt x="3" y="18"/>
                        <a:pt x="5" y="20"/>
                        <a:pt x="7" y="22"/>
                      </a:cubicBezTo>
                      <a:cubicBezTo>
                        <a:pt x="8" y="24"/>
                        <a:pt x="9" y="25"/>
                        <a:pt x="10" y="2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94" name="Freeform 39"/>
                <p:cNvSpPr>
                  <a:spLocks/>
                </p:cNvSpPr>
                <p:nvPr/>
              </p:nvSpPr>
              <p:spPr bwMode="auto">
                <a:xfrm>
                  <a:off x="6135772" y="3051192"/>
                  <a:ext cx="73026" cy="39688"/>
                </a:xfrm>
                <a:custGeom>
                  <a:avLst/>
                  <a:gdLst>
                    <a:gd name="T0" fmla="*/ 41 w 51"/>
                    <a:gd name="T1" fmla="*/ 0 h 28"/>
                    <a:gd name="T2" fmla="*/ 37 w 51"/>
                    <a:gd name="T3" fmla="*/ 13 h 28"/>
                    <a:gd name="T4" fmla="*/ 17 w 51"/>
                    <a:gd name="T5" fmla="*/ 13 h 28"/>
                    <a:gd name="T6" fmla="*/ 4 w 51"/>
                    <a:gd name="T7" fmla="*/ 12 h 28"/>
                    <a:gd name="T8" fmla="*/ 4 w 51"/>
                    <a:gd name="T9" fmla="*/ 25 h 28"/>
                    <a:gd name="T10" fmla="*/ 16 w 51"/>
                    <a:gd name="T11" fmla="*/ 25 h 28"/>
                    <a:gd name="T12" fmla="*/ 17 w 51"/>
                    <a:gd name="T13" fmla="*/ 25 h 28"/>
                    <a:gd name="T14" fmla="*/ 47 w 51"/>
                    <a:gd name="T15" fmla="*/ 25 h 28"/>
                    <a:gd name="T16" fmla="*/ 51 w 51"/>
                    <a:gd name="T17" fmla="*/ 10 h 28"/>
                    <a:gd name="T18" fmla="*/ 44 w 51"/>
                    <a:gd name="T19" fmla="*/ 5 h 28"/>
                    <a:gd name="T20" fmla="*/ 41 w 51"/>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28">
                      <a:moveTo>
                        <a:pt x="41" y="0"/>
                      </a:moveTo>
                      <a:cubicBezTo>
                        <a:pt x="37" y="13"/>
                        <a:pt x="37" y="13"/>
                        <a:pt x="37" y="13"/>
                      </a:cubicBezTo>
                      <a:cubicBezTo>
                        <a:pt x="17" y="13"/>
                        <a:pt x="17" y="13"/>
                        <a:pt x="17" y="13"/>
                      </a:cubicBezTo>
                      <a:cubicBezTo>
                        <a:pt x="13" y="9"/>
                        <a:pt x="8" y="9"/>
                        <a:pt x="4" y="12"/>
                      </a:cubicBezTo>
                      <a:cubicBezTo>
                        <a:pt x="1" y="15"/>
                        <a:pt x="0" y="21"/>
                        <a:pt x="4" y="25"/>
                      </a:cubicBezTo>
                      <a:cubicBezTo>
                        <a:pt x="7" y="28"/>
                        <a:pt x="13" y="28"/>
                        <a:pt x="16" y="25"/>
                      </a:cubicBezTo>
                      <a:cubicBezTo>
                        <a:pt x="16" y="25"/>
                        <a:pt x="16" y="25"/>
                        <a:pt x="17" y="25"/>
                      </a:cubicBezTo>
                      <a:cubicBezTo>
                        <a:pt x="47" y="25"/>
                        <a:pt x="47" y="25"/>
                        <a:pt x="47" y="25"/>
                      </a:cubicBezTo>
                      <a:cubicBezTo>
                        <a:pt x="51" y="10"/>
                        <a:pt x="51" y="10"/>
                        <a:pt x="51" y="10"/>
                      </a:cubicBezTo>
                      <a:cubicBezTo>
                        <a:pt x="48" y="9"/>
                        <a:pt x="46" y="7"/>
                        <a:pt x="44" y="5"/>
                      </a:cubicBezTo>
                      <a:cubicBezTo>
                        <a:pt x="43" y="4"/>
                        <a:pt x="42" y="2"/>
                        <a:pt x="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sp>
              <p:nvSpPr>
                <p:cNvPr id="95" name="Freeform 40"/>
                <p:cNvSpPr>
                  <a:spLocks/>
                </p:cNvSpPr>
                <p:nvPr/>
              </p:nvSpPr>
              <p:spPr bwMode="auto">
                <a:xfrm>
                  <a:off x="6202448" y="3017854"/>
                  <a:ext cx="39688" cy="41275"/>
                </a:xfrm>
                <a:custGeom>
                  <a:avLst/>
                  <a:gdLst>
                    <a:gd name="T0" fmla="*/ 26 w 28"/>
                    <a:gd name="T1" fmla="*/ 21 h 29"/>
                    <a:gd name="T2" fmla="*/ 28 w 28"/>
                    <a:gd name="T3" fmla="*/ 15 h 29"/>
                    <a:gd name="T4" fmla="*/ 28 w 28"/>
                    <a:gd name="T5" fmla="*/ 15 h 29"/>
                    <a:gd name="T6" fmla="*/ 28 w 28"/>
                    <a:gd name="T7" fmla="*/ 14 h 29"/>
                    <a:gd name="T8" fmla="*/ 27 w 28"/>
                    <a:gd name="T9" fmla="*/ 9 h 29"/>
                    <a:gd name="T10" fmla="*/ 25 w 28"/>
                    <a:gd name="T11" fmla="*/ 5 h 29"/>
                    <a:gd name="T12" fmla="*/ 21 w 28"/>
                    <a:gd name="T13" fmla="*/ 2 h 29"/>
                    <a:gd name="T14" fmla="*/ 15 w 28"/>
                    <a:gd name="T15" fmla="*/ 0 h 29"/>
                    <a:gd name="T16" fmla="*/ 14 w 28"/>
                    <a:gd name="T17" fmla="*/ 0 h 29"/>
                    <a:gd name="T18" fmla="*/ 6 w 28"/>
                    <a:gd name="T19" fmla="*/ 2 h 29"/>
                    <a:gd name="T20" fmla="*/ 4 w 28"/>
                    <a:gd name="T21" fmla="*/ 4 h 29"/>
                    <a:gd name="T22" fmla="*/ 1 w 28"/>
                    <a:gd name="T23" fmla="*/ 9 h 29"/>
                    <a:gd name="T24" fmla="*/ 0 w 28"/>
                    <a:gd name="T25" fmla="*/ 14 h 29"/>
                    <a:gd name="T26" fmla="*/ 0 w 28"/>
                    <a:gd name="T27" fmla="*/ 16 h 29"/>
                    <a:gd name="T28" fmla="*/ 2 w 28"/>
                    <a:gd name="T29" fmla="*/ 21 h 29"/>
                    <a:gd name="T30" fmla="*/ 3 w 28"/>
                    <a:gd name="T31" fmla="*/ 24 h 29"/>
                    <a:gd name="T32" fmla="*/ 7 w 28"/>
                    <a:gd name="T33" fmla="*/ 26 h 29"/>
                    <a:gd name="T34" fmla="*/ 21 w 28"/>
                    <a:gd name="T35" fmla="*/ 27 h 29"/>
                    <a:gd name="T36" fmla="*/ 24 w 28"/>
                    <a:gd name="T37" fmla="*/ 25 h 29"/>
                    <a:gd name="T38" fmla="*/ 26 w 28"/>
                    <a:gd name="T39" fmla="*/ 2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29">
                      <a:moveTo>
                        <a:pt x="26" y="21"/>
                      </a:moveTo>
                      <a:cubicBezTo>
                        <a:pt x="27" y="20"/>
                        <a:pt x="28" y="18"/>
                        <a:pt x="28" y="15"/>
                      </a:cubicBezTo>
                      <a:cubicBezTo>
                        <a:pt x="28" y="15"/>
                        <a:pt x="28" y="15"/>
                        <a:pt x="28" y="15"/>
                      </a:cubicBezTo>
                      <a:cubicBezTo>
                        <a:pt x="28" y="15"/>
                        <a:pt x="28" y="15"/>
                        <a:pt x="28" y="14"/>
                      </a:cubicBezTo>
                      <a:cubicBezTo>
                        <a:pt x="28" y="13"/>
                        <a:pt x="28" y="11"/>
                        <a:pt x="27" y="9"/>
                      </a:cubicBezTo>
                      <a:cubicBezTo>
                        <a:pt x="27" y="8"/>
                        <a:pt x="26" y="6"/>
                        <a:pt x="25" y="5"/>
                      </a:cubicBezTo>
                      <a:cubicBezTo>
                        <a:pt x="24" y="4"/>
                        <a:pt x="22" y="3"/>
                        <a:pt x="21" y="2"/>
                      </a:cubicBezTo>
                      <a:cubicBezTo>
                        <a:pt x="19" y="1"/>
                        <a:pt x="17" y="0"/>
                        <a:pt x="15" y="0"/>
                      </a:cubicBezTo>
                      <a:cubicBezTo>
                        <a:pt x="14" y="0"/>
                        <a:pt x="14" y="0"/>
                        <a:pt x="14" y="0"/>
                      </a:cubicBezTo>
                      <a:cubicBezTo>
                        <a:pt x="11" y="0"/>
                        <a:pt x="9" y="1"/>
                        <a:pt x="6" y="2"/>
                      </a:cubicBezTo>
                      <a:cubicBezTo>
                        <a:pt x="6" y="3"/>
                        <a:pt x="5" y="3"/>
                        <a:pt x="4" y="4"/>
                      </a:cubicBezTo>
                      <a:cubicBezTo>
                        <a:pt x="3" y="5"/>
                        <a:pt x="2" y="7"/>
                        <a:pt x="1" y="9"/>
                      </a:cubicBezTo>
                      <a:cubicBezTo>
                        <a:pt x="0" y="11"/>
                        <a:pt x="0" y="12"/>
                        <a:pt x="0" y="14"/>
                      </a:cubicBezTo>
                      <a:cubicBezTo>
                        <a:pt x="0" y="15"/>
                        <a:pt x="0" y="15"/>
                        <a:pt x="0" y="16"/>
                      </a:cubicBezTo>
                      <a:cubicBezTo>
                        <a:pt x="0" y="18"/>
                        <a:pt x="1" y="20"/>
                        <a:pt x="2" y="21"/>
                      </a:cubicBezTo>
                      <a:cubicBezTo>
                        <a:pt x="2" y="22"/>
                        <a:pt x="3" y="23"/>
                        <a:pt x="3" y="24"/>
                      </a:cubicBezTo>
                      <a:cubicBezTo>
                        <a:pt x="4" y="25"/>
                        <a:pt x="5" y="26"/>
                        <a:pt x="7" y="26"/>
                      </a:cubicBezTo>
                      <a:cubicBezTo>
                        <a:pt x="11" y="29"/>
                        <a:pt x="16" y="29"/>
                        <a:pt x="21" y="27"/>
                      </a:cubicBezTo>
                      <a:cubicBezTo>
                        <a:pt x="22" y="26"/>
                        <a:pt x="23" y="26"/>
                        <a:pt x="24" y="25"/>
                      </a:cubicBezTo>
                      <a:cubicBezTo>
                        <a:pt x="25" y="24"/>
                        <a:pt x="26" y="23"/>
                        <a:pt x="26"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defTabSz="896386" eaLnBrk="1" fontAlgn="auto" latinLnBrk="0" hangingPunct="1">
                    <a:lnSpc>
                      <a:spcPct val="100000"/>
                    </a:lnSpc>
                    <a:spcBef>
                      <a:spcPts val="0"/>
                    </a:spcBef>
                    <a:spcAft>
                      <a:spcPts val="0"/>
                    </a:spcAft>
                    <a:buClrTx/>
                    <a:buSzTx/>
                    <a:buFontTx/>
                    <a:buNone/>
                    <a:tabLst/>
                    <a:defRPr/>
                  </a:pPr>
                  <a:endParaRPr kumimoji="0" lang="en-US" sz="1765" b="0" i="0" u="none" strike="noStrike" kern="0" cap="none" spc="0" normalizeH="0" baseline="0" noProof="0">
                    <a:ln>
                      <a:noFill/>
                    </a:ln>
                    <a:solidFill>
                      <a:sysClr val="windowText" lastClr="000000"/>
                    </a:solidFill>
                    <a:effectLst/>
                    <a:uLnTx/>
                    <a:uFillTx/>
                  </a:endParaRPr>
                </a:p>
              </p:txBody>
            </p:sp>
          </p:grpSp>
        </p:grpSp>
        <p:sp>
          <p:nvSpPr>
            <p:cNvPr id="76" name="Rectangle 75"/>
            <p:cNvSpPr/>
            <p:nvPr/>
          </p:nvSpPr>
          <p:spPr>
            <a:xfrm>
              <a:off x="6089361" y="3802931"/>
              <a:ext cx="1396594" cy="430887"/>
            </a:xfrm>
            <a:prstGeom prst="rect">
              <a:avLst/>
            </a:prstGeom>
          </p:spPr>
          <p:txBody>
            <a:bodyPr wrap="square" lIns="0" tIns="0" rIns="0" bIns="0">
              <a:spAutoFit/>
            </a:bodyPr>
            <a:lstStyle/>
            <a:p>
              <a:pPr defTabSz="914225">
                <a:defRPr/>
              </a:pPr>
              <a:r>
                <a:rPr lang="en-US" sz="1200" kern="0" dirty="0">
                  <a:solidFill>
                    <a:srgbClr val="505050"/>
                  </a:solidFill>
                  <a:cs typeface="Segoe UI Semilight" panose="020B0402040204020203" pitchFamily="34" charset="0"/>
                </a:rPr>
                <a:t>Intelligence</a:t>
              </a:r>
            </a:p>
            <a:p>
              <a:pPr defTabSz="914225">
                <a:defRPr/>
              </a:pPr>
              <a:r>
                <a:rPr lang="en-US" sz="800" kern="0" dirty="0">
                  <a:solidFill>
                    <a:srgbClr val="505050"/>
                  </a:solidFill>
                  <a:cs typeface="Segoe UI Semilight" panose="020B0402040204020203" pitchFamily="34" charset="0"/>
                </a:rPr>
                <a:t>Provide insights to drive faster, better business decisions</a:t>
              </a:r>
            </a:p>
          </p:txBody>
        </p:sp>
      </p:grpSp>
      <p:sp>
        <p:nvSpPr>
          <p:cNvPr id="44" name="Rectangle 43"/>
          <p:cNvSpPr/>
          <p:nvPr/>
        </p:nvSpPr>
        <p:spPr>
          <a:xfrm>
            <a:off x="177842" y="2677484"/>
            <a:ext cx="2468880" cy="1188720"/>
          </a:xfrm>
          <a:prstGeom prst="rect">
            <a:avLst/>
          </a:prstGeom>
          <a:noFill/>
        </p:spPr>
        <p:txBody>
          <a:bodyPr wrap="square" lIns="182880" tIns="0" rIns="182880" bIns="0" anchor="t" anchorCtr="0">
            <a:spAutoFit/>
          </a:bodyPr>
          <a:lstStyle/>
          <a:p>
            <a:pPr>
              <a:spcAft>
                <a:spcPts val="1000"/>
              </a:spcAft>
            </a:pPr>
            <a:r>
              <a:rPr lang="en-US" sz="1200" b="1" dirty="0"/>
              <a:t>One user, one login</a:t>
            </a:r>
            <a:br>
              <a:rPr lang="en-US" sz="1800" b="1" dirty="0"/>
            </a:br>
            <a:r>
              <a:rPr lang="en-US" sz="950" dirty="0"/>
              <a:t>Microsoft Azure Active Directory provides single sign-on for your users, simplifying their experience and making it easy to set up company devices, use on-premises web apps, and access thousands of software as a service (SaaS) apps.</a:t>
            </a:r>
          </a:p>
        </p:txBody>
      </p:sp>
    </p:spTree>
    <p:extLst>
      <p:ext uri="{BB962C8B-B14F-4D97-AF65-F5344CB8AC3E}">
        <p14:creationId xmlns:p14="http://schemas.microsoft.com/office/powerpoint/2010/main" val="3001070909"/>
      </p:ext>
    </p:extLst>
  </p:cSld>
  <p:clrMapOvr>
    <a:masterClrMapping/>
  </p:clrMapOvr>
  <p:transition>
    <p:fade/>
  </p:transition>
</p:sld>
</file>

<file path=ppt/theme/theme1.xml><?xml version="1.0" encoding="utf-8"?>
<a:theme xmlns:a="http://schemas.openxmlformats.org/drawingml/2006/main" name="1_Windows 10 Brand Template 16x9">
  <a:themeElements>
    <a:clrScheme name="Windows 10">
      <a:dk1>
        <a:srgbClr val="505050"/>
      </a:dk1>
      <a:lt1>
        <a:srgbClr val="FFFFFF"/>
      </a:lt1>
      <a:dk2>
        <a:srgbClr val="0078D7"/>
      </a:dk2>
      <a:lt2>
        <a:srgbClr val="EAEAEA"/>
      </a:lt2>
      <a:accent1>
        <a:srgbClr val="0078D7"/>
      </a:accent1>
      <a:accent2>
        <a:srgbClr val="002050"/>
      </a:accent2>
      <a:accent3>
        <a:srgbClr val="008272"/>
      </a:accent3>
      <a:accent4>
        <a:srgbClr val="107C10"/>
      </a:accent4>
      <a:accent5>
        <a:srgbClr val="092D91"/>
      </a:accent5>
      <a:accent6>
        <a:srgbClr val="B4009E"/>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1" id="{FD425C35-B058-4CFD-9184-11AE0751879F}" vid="{C12E7965-FA63-4980-B27D-8E088AD585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38594AFA004643BCFB8BC60ECDA9BC" ma:contentTypeVersion="0" ma:contentTypeDescription="Create a new document." ma:contentTypeScope="" ma:versionID="7ebc80e6671ed775e66267255bf49b04">
  <xsd:schema xmlns:xsd="http://www.w3.org/2001/XMLSchema" xmlns:xs="http://www.w3.org/2001/XMLSchema" xmlns:p="http://schemas.microsoft.com/office/2006/metadata/properties" targetNamespace="http://schemas.microsoft.com/office/2006/metadata/properties" ma:root="true" ma:fieldsID="c33365d1a47fbd5fea513602e61365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A7F594-AC76-4026-A7E3-FA6352E6760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E7C5EC2-1DA8-4E19-BEAC-78AB6AEEF7B2}">
  <ds:schemaRefs>
    <ds:schemaRef ds:uri="http://schemas.microsoft.com/sharepoint/v3/contenttype/forms"/>
  </ds:schemaRefs>
</ds:datastoreItem>
</file>

<file path=customXml/itemProps3.xml><?xml version="1.0" encoding="utf-8"?>
<ds:datastoreItem xmlns:ds="http://schemas.openxmlformats.org/officeDocument/2006/customXml" ds:itemID="{63D2D6D4-6EA2-4DF3-A57B-0EEEC6D025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5453</TotalTime>
  <Words>2738</Words>
  <Application>Microsoft Office PowerPoint</Application>
  <PresentationFormat>Widescreen</PresentationFormat>
  <Paragraphs>158</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Courier New</vt:lpstr>
      <vt:lpstr>Segoe UI</vt:lpstr>
      <vt:lpstr>Segoe UI Light</vt:lpstr>
      <vt:lpstr>Segoe UI Semibold</vt:lpstr>
      <vt:lpstr>Segoe UI Semilight</vt:lpstr>
      <vt:lpstr>Wingdings 3</vt:lpstr>
      <vt:lpstr>1_Windows 10 Brand Template 16x9</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10 Enterprise E3 in CSP Customer Engagement tele-script</dc:title>
  <dc:creator/>
  <cp:keywords/>
  <cp:lastModifiedBy>Rob Nicolai (Bridge Partners)</cp:lastModifiedBy>
  <cp:revision>299</cp:revision>
  <dcterms:created xsi:type="dcterms:W3CDTF">2015-09-03T21:09:33Z</dcterms:created>
  <dcterms:modified xsi:type="dcterms:W3CDTF">2017-01-25T18:17:05Z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0x0101000138594AFA004643BCFB8BC60ECDA9BC</vt:lpwstr>
  </property>
  <property fmtid="{D5CDD505-2E9C-101B-9397-08002B2CF9AE}" pid="3" name="_dlc_DocIdItemGuid">
    <vt:lpwstr>96eedb92-521c-45d3-a463-9272378340ff</vt:lpwstr>
  </property>
  <property fmtid="{D5CDD505-2E9C-101B-9397-08002B2CF9AE}" pid="4" name="TaxKeyword">
    <vt:lpwstr/>
  </property>
  <property fmtid="{D5CDD505-2E9C-101B-9397-08002B2CF9AE}" pid="5" name="Audiences">
    <vt:lpwstr>1021;#small and medium businesses|e51c11b8-7e3f-446f-bf9c-3067e1ee0a26</vt:lpwstr>
  </property>
  <property fmtid="{D5CDD505-2E9C-101B-9397-08002B2CF9AE}" pid="6" name="Region">
    <vt:lpwstr/>
  </property>
  <property fmtid="{D5CDD505-2E9C-101B-9397-08002B2CF9AE}" pid="7" name="Confidentiality">
    <vt:lpwstr>62;#partner ready|207d4327-6b5f-454c-8f06-5ab2802d5700</vt:lpwstr>
  </property>
  <property fmtid="{D5CDD505-2E9C-101B-9397-08002B2CF9AE}" pid="8" name="Topics">
    <vt:lpwstr>53;#hub subset|c6bfd112-b986-4a0a-aa8d-90e767bfdfa6</vt:lpwstr>
  </property>
  <property fmtid="{D5CDD505-2E9C-101B-9397-08002B2CF9AE}" pid="9" name="Groups">
    <vt:lpwstr>27;#SMSG Readiness|c6595b84-b463-470a-bb46-2a47364645be;#28;#Windows Business Group|0345b95b-a01a-476d-9ed3-4bc6428075b5</vt:lpwstr>
  </property>
  <property fmtid="{D5CDD505-2E9C-101B-9397-08002B2CF9AE}" pid="10" name="Industries">
    <vt:lpwstr/>
  </property>
  <property fmtid="{D5CDD505-2E9C-101B-9397-08002B2CF9AE}" pid="11" name="Roles">
    <vt:lpwstr/>
  </property>
  <property fmtid="{D5CDD505-2E9C-101B-9397-08002B2CF9AE}" pid="12" name="Competitors">
    <vt:lpwstr/>
  </property>
  <property fmtid="{D5CDD505-2E9C-101B-9397-08002B2CF9AE}" pid="13" name="SMSGDomain">
    <vt:lpwstr>22;#Windows Division|02060bcf-ed70-4849-aa5b-8abb20bff174;#21;#Windows Domain|394afea1-7a30-43aa-ba56-b48b78e065b4;#23;#Marketing and Operations|4e55053f-00bf-4a09-94d0-fbe9f56e7b2c</vt:lpwstr>
  </property>
  <property fmtid="{D5CDD505-2E9C-101B-9397-08002B2CF9AE}" pid="14" name="BusinessArchitecture">
    <vt:lpwstr/>
  </property>
  <property fmtid="{D5CDD505-2E9C-101B-9397-08002B2CF9AE}" pid="15" name="Products">
    <vt:lpwstr>24;#Windows|11182676-d3c8-405d-bf7b-bf8604ca2c9e;#25;#Windows 10|d367191d-72a3-43b9-a75c-4ec35baf2ce8</vt:lpwstr>
  </property>
  <property fmtid="{D5CDD505-2E9C-101B-9397-08002B2CF9AE}" pid="16" name="ActivitiesAndPrograms">
    <vt:lpwstr>29;#Microsoft product launch campaigns|e634bb7f-b77b-4305-b346-03da1c4c6f6e</vt:lpwstr>
  </property>
  <property fmtid="{D5CDD505-2E9C-101B-9397-08002B2CF9AE}" pid="17" name="Segments">
    <vt:lpwstr/>
  </property>
  <property fmtid="{D5CDD505-2E9C-101B-9397-08002B2CF9AE}" pid="18" name="Partners">
    <vt:lpwstr/>
  </property>
  <property fmtid="{D5CDD505-2E9C-101B-9397-08002B2CF9AE}" pid="19" name="_dlc_policyId">
    <vt:lpwstr/>
  </property>
  <property fmtid="{D5CDD505-2E9C-101B-9397-08002B2CF9AE}" pid="20" name="ItemRetentionFormula">
    <vt:lpwstr/>
  </property>
  <property fmtid="{D5CDD505-2E9C-101B-9397-08002B2CF9AE}" pid="21" name="of67e5d4b76f4a9db8769983fda9cec0">
    <vt:lpwstr/>
  </property>
  <property fmtid="{D5CDD505-2E9C-101B-9397-08002B2CF9AE}" pid="22" name="NewsType">
    <vt:lpwstr/>
  </property>
  <property fmtid="{D5CDD505-2E9C-101B-9397-08002B2CF9AE}" pid="23" name="ItemType">
    <vt:lpwstr>200;#feedback requests|00ce1828-98a3-430e-af54-eda270e1be04;#371;#tele-guides|c7557689-fa70-4e16-b7a5-f4d0bbdcbcc4</vt:lpwstr>
  </property>
  <property fmtid="{D5CDD505-2E9C-101B-9397-08002B2CF9AE}" pid="24" name="ga0c0bf70a6644469c61b3efa7025301">
    <vt:lpwstr/>
  </property>
  <property fmtid="{D5CDD505-2E9C-101B-9397-08002B2CF9AE}" pid="25" name="MSProducts">
    <vt:lpwstr/>
  </property>
  <property fmtid="{D5CDD505-2E9C-101B-9397-08002B2CF9AE}" pid="26" name="ExperienceContentType">
    <vt:lpwstr/>
  </property>
  <property fmtid="{D5CDD505-2E9C-101B-9397-08002B2CF9AE}" pid="27" name="NewsSource">
    <vt:lpwstr/>
  </property>
  <property fmtid="{D5CDD505-2E9C-101B-9397-08002B2CF9AE}" pid="28" name="SMSGTags">
    <vt:lpwstr/>
  </property>
  <property fmtid="{D5CDD505-2E9C-101B-9397-08002B2CF9AE}" pid="29" name="MSPhysicalGeography">
    <vt:lpwstr/>
  </property>
  <property fmtid="{D5CDD505-2E9C-101B-9397-08002B2CF9AE}" pid="30" name="EnterpriseDomainTags">
    <vt:lpwstr/>
  </property>
  <property fmtid="{D5CDD505-2E9C-101B-9397-08002B2CF9AE}" pid="31" name="j3562c58ee414e028925bc902cfc01a1">
    <vt:lpwstr/>
  </property>
  <property fmtid="{D5CDD505-2E9C-101B-9397-08002B2CF9AE}" pid="32" name="l6f004f21209409da86a713c0f24627d">
    <vt:lpwstr/>
  </property>
  <property fmtid="{D5CDD505-2E9C-101B-9397-08002B2CF9AE}" pid="33" name="la4444b61d19467597d63190b69ac227">
    <vt:lpwstr/>
  </property>
  <property fmtid="{D5CDD505-2E9C-101B-9397-08002B2CF9AE}" pid="34" name="MSProductsTaxHTField0">
    <vt:lpwstr/>
  </property>
  <property fmtid="{D5CDD505-2E9C-101B-9397-08002B2CF9AE}" pid="35" name="Languages">
    <vt:lpwstr/>
  </property>
  <property fmtid="{D5CDD505-2E9C-101B-9397-08002B2CF9AE}" pid="36" name="e8080b0481964c759b2c36ae49591b31">
    <vt:lpwstr/>
  </property>
  <property fmtid="{D5CDD505-2E9C-101B-9397-08002B2CF9AE}" pid="37" name="TechnicalLevel">
    <vt:lpwstr/>
  </property>
  <property fmtid="{D5CDD505-2E9C-101B-9397-08002B2CF9AE}" pid="38" name="ldac8aee9d1f469e8cd8c3f8d6a615f2">
    <vt:lpwstr/>
  </property>
  <property fmtid="{D5CDD505-2E9C-101B-9397-08002B2CF9AE}" pid="39" name="EmployeeRole">
    <vt:lpwstr/>
  </property>
  <property fmtid="{D5CDD505-2E9C-101B-9397-08002B2CF9AE}" pid="40" name="NewsTopic">
    <vt:lpwstr/>
  </property>
  <property fmtid="{D5CDD505-2E9C-101B-9397-08002B2CF9AE}" pid="41" name="_docset_NoMedatataSyncRequired">
    <vt:lpwstr>False</vt:lpwstr>
  </property>
</Properties>
</file>